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303" r:id="rId3"/>
    <p:sldId id="323" r:id="rId4"/>
    <p:sldId id="324" r:id="rId5"/>
    <p:sldId id="334" r:id="rId6"/>
    <p:sldId id="337" r:id="rId7"/>
    <p:sldId id="340" r:id="rId8"/>
    <p:sldId id="336" r:id="rId9"/>
    <p:sldId id="338" r:id="rId10"/>
    <p:sldId id="356" r:id="rId11"/>
    <p:sldId id="341" r:id="rId12"/>
    <p:sldId id="335" r:id="rId13"/>
    <p:sldId id="339" r:id="rId14"/>
    <p:sldId id="344" r:id="rId15"/>
    <p:sldId id="342" r:id="rId16"/>
    <p:sldId id="325" r:id="rId17"/>
    <p:sldId id="345" r:id="rId18"/>
    <p:sldId id="343" r:id="rId19"/>
    <p:sldId id="346" r:id="rId20"/>
    <p:sldId id="352" r:id="rId21"/>
    <p:sldId id="347" r:id="rId22"/>
    <p:sldId id="348" r:id="rId23"/>
    <p:sldId id="328" r:id="rId24"/>
    <p:sldId id="329" r:id="rId25"/>
    <p:sldId id="327" r:id="rId26"/>
    <p:sldId id="351" r:id="rId27"/>
  </p:sldIdLst>
  <p:sldSz cx="12190413" cy="6859588"/>
  <p:notesSz cx="6797675" cy="9874250"/>
  <p:defaultTextStyle>
    <a:defPPr>
      <a:defRPr lang="es-ES"/>
    </a:defPPr>
    <a:lvl1pPr marL="0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44251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88502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632753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177004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721254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265505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809756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354007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319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780" y="-96"/>
      </p:cViewPr>
      <p:guideLst>
        <p:guide orient="horz" pos="2161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7E5C8F-0D70-43DF-AB42-B3019B2C4A8D}" type="datetimeFigureOut">
              <a:rPr lang="es-ES" smtClean="0"/>
              <a:pPr/>
              <a:t>09/11/2019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09538" y="741363"/>
            <a:ext cx="6578600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79768" y="4690269"/>
            <a:ext cx="5438140" cy="444341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50443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700BF6-4430-455A-B3CF-35C7CFA1B5F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647584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700BF6-4430-455A-B3CF-35C7CFA1B5F2}" type="slidenum">
              <a:rPr lang="es-ES" smtClean="0"/>
              <a:pPr/>
              <a:t>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6678181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914281" y="2130919"/>
            <a:ext cx="10361851" cy="147036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828562" y="3887100"/>
            <a:ext cx="8533289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442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885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327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770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212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655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097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540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C8345-2EEA-4634-9DCA-37967C9CE1B3}" type="datetimeFigureOut">
              <a:rPr lang="es-ES" smtClean="0"/>
              <a:pPr/>
              <a:t>09/11/2019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DE671-121B-41C2-BB92-F2905F9C2BE5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12583360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C8345-2EEA-4634-9DCA-37967C9CE1B3}" type="datetimeFigureOut">
              <a:rPr lang="es-ES" smtClean="0"/>
              <a:pPr/>
              <a:t>09/11/2019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DE671-121B-41C2-BB92-F2905F9C2BE5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18338088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8838049" y="274702"/>
            <a:ext cx="2742843" cy="5852880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09521" y="274702"/>
            <a:ext cx="8025355" cy="5852880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C8345-2EEA-4634-9DCA-37967C9CE1B3}" type="datetimeFigureOut">
              <a:rPr lang="es-ES" smtClean="0"/>
              <a:pPr/>
              <a:t>09/11/2019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DE671-121B-41C2-BB92-F2905F9C2BE5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15700929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C8345-2EEA-4634-9DCA-37967C9CE1B3}" type="datetimeFigureOut">
              <a:rPr lang="es-ES" smtClean="0"/>
              <a:pPr/>
              <a:t>09/11/2019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DE671-121B-41C2-BB92-F2905F9C2BE5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8298692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62959" y="4407921"/>
            <a:ext cx="10361851" cy="1362390"/>
          </a:xfrm>
        </p:spPr>
        <p:txBody>
          <a:bodyPr anchor="t"/>
          <a:lstStyle>
            <a:lvl1pPr algn="l">
              <a:defRPr sz="48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962959" y="2907387"/>
            <a:ext cx="10361851" cy="1500534"/>
          </a:xfrm>
        </p:spPr>
        <p:txBody>
          <a:bodyPr anchor="b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544251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88502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32753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177004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721254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26550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809756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3540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C8345-2EEA-4634-9DCA-37967C9CE1B3}" type="datetimeFigureOut">
              <a:rPr lang="es-ES" smtClean="0"/>
              <a:pPr/>
              <a:t>09/11/2019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DE671-121B-41C2-BB92-F2905F9C2BE5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5445314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09521" y="1600571"/>
            <a:ext cx="5384099" cy="4527011"/>
          </a:xfrm>
        </p:spPr>
        <p:txBody>
          <a:bodyPr/>
          <a:lstStyle>
            <a:lvl1pPr>
              <a:defRPr sz="3300"/>
            </a:lvl1pPr>
            <a:lvl2pPr>
              <a:defRPr sz="29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196793" y="1600571"/>
            <a:ext cx="5384099" cy="4527011"/>
          </a:xfrm>
        </p:spPr>
        <p:txBody>
          <a:bodyPr/>
          <a:lstStyle>
            <a:lvl1pPr>
              <a:defRPr sz="3300"/>
            </a:lvl1pPr>
            <a:lvl2pPr>
              <a:defRPr sz="29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C8345-2EEA-4634-9DCA-37967C9CE1B3}" type="datetimeFigureOut">
              <a:rPr lang="es-ES" smtClean="0"/>
              <a:pPr/>
              <a:t>09/11/2019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DE671-121B-41C2-BB92-F2905F9C2BE5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1636603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9521" y="1535469"/>
            <a:ext cx="5386216" cy="639910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44251" indent="0">
              <a:buNone/>
              <a:defRPr sz="2400" b="1"/>
            </a:lvl2pPr>
            <a:lvl3pPr marL="1088502" indent="0">
              <a:buNone/>
              <a:defRPr sz="2100" b="1"/>
            </a:lvl3pPr>
            <a:lvl4pPr marL="1632753" indent="0">
              <a:buNone/>
              <a:defRPr sz="1900" b="1"/>
            </a:lvl4pPr>
            <a:lvl5pPr marL="2177004" indent="0">
              <a:buNone/>
              <a:defRPr sz="1900" b="1"/>
            </a:lvl5pPr>
            <a:lvl6pPr marL="2721254" indent="0">
              <a:buNone/>
              <a:defRPr sz="1900" b="1"/>
            </a:lvl6pPr>
            <a:lvl7pPr marL="3265505" indent="0">
              <a:buNone/>
              <a:defRPr sz="1900" b="1"/>
            </a:lvl7pPr>
            <a:lvl8pPr marL="3809756" indent="0">
              <a:buNone/>
              <a:defRPr sz="1900" b="1"/>
            </a:lvl8pPr>
            <a:lvl9pPr marL="4354007" indent="0">
              <a:buNone/>
              <a:defRPr sz="19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09521" y="2175379"/>
            <a:ext cx="5386216" cy="3952203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6192561" y="1535469"/>
            <a:ext cx="5388332" cy="639910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44251" indent="0">
              <a:buNone/>
              <a:defRPr sz="2400" b="1"/>
            </a:lvl2pPr>
            <a:lvl3pPr marL="1088502" indent="0">
              <a:buNone/>
              <a:defRPr sz="2100" b="1"/>
            </a:lvl3pPr>
            <a:lvl4pPr marL="1632753" indent="0">
              <a:buNone/>
              <a:defRPr sz="1900" b="1"/>
            </a:lvl4pPr>
            <a:lvl5pPr marL="2177004" indent="0">
              <a:buNone/>
              <a:defRPr sz="1900" b="1"/>
            </a:lvl5pPr>
            <a:lvl6pPr marL="2721254" indent="0">
              <a:buNone/>
              <a:defRPr sz="1900" b="1"/>
            </a:lvl6pPr>
            <a:lvl7pPr marL="3265505" indent="0">
              <a:buNone/>
              <a:defRPr sz="1900" b="1"/>
            </a:lvl7pPr>
            <a:lvl8pPr marL="3809756" indent="0">
              <a:buNone/>
              <a:defRPr sz="1900" b="1"/>
            </a:lvl8pPr>
            <a:lvl9pPr marL="4354007" indent="0">
              <a:buNone/>
              <a:defRPr sz="19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6192561" y="2175379"/>
            <a:ext cx="5388332" cy="3952203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C8345-2EEA-4634-9DCA-37967C9CE1B3}" type="datetimeFigureOut">
              <a:rPr lang="es-ES" smtClean="0"/>
              <a:pPr/>
              <a:t>09/11/2019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DE671-121B-41C2-BB92-F2905F9C2BE5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6281943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C8345-2EEA-4634-9DCA-37967C9CE1B3}" type="datetimeFigureOut">
              <a:rPr lang="es-ES" smtClean="0"/>
              <a:pPr/>
              <a:t>09/11/2019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DE671-121B-41C2-BB92-F2905F9C2BE5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13620113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C8345-2EEA-4634-9DCA-37967C9CE1B3}" type="datetimeFigureOut">
              <a:rPr lang="es-ES" smtClean="0"/>
              <a:pPr/>
              <a:t>09/11/2019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DE671-121B-41C2-BB92-F2905F9C2BE5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1928649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521" y="273113"/>
            <a:ext cx="4010562" cy="1162319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766113" y="273114"/>
            <a:ext cx="6814779" cy="5854468"/>
          </a:xfrm>
        </p:spPr>
        <p:txBody>
          <a:bodyPr/>
          <a:lstStyle>
            <a:lvl1pPr>
              <a:defRPr sz="3800"/>
            </a:lvl1pPr>
            <a:lvl2pPr>
              <a:defRPr sz="3300"/>
            </a:lvl2pPr>
            <a:lvl3pPr>
              <a:defRPr sz="29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9521" y="1435433"/>
            <a:ext cx="4010562" cy="4692149"/>
          </a:xfrm>
        </p:spPr>
        <p:txBody>
          <a:bodyPr/>
          <a:lstStyle>
            <a:lvl1pPr marL="0" indent="0">
              <a:buNone/>
              <a:defRPr sz="1700"/>
            </a:lvl1pPr>
            <a:lvl2pPr marL="544251" indent="0">
              <a:buNone/>
              <a:defRPr sz="1400"/>
            </a:lvl2pPr>
            <a:lvl3pPr marL="1088502" indent="0">
              <a:buNone/>
              <a:defRPr sz="1200"/>
            </a:lvl3pPr>
            <a:lvl4pPr marL="1632753" indent="0">
              <a:buNone/>
              <a:defRPr sz="1100"/>
            </a:lvl4pPr>
            <a:lvl5pPr marL="2177004" indent="0">
              <a:buNone/>
              <a:defRPr sz="1100"/>
            </a:lvl5pPr>
            <a:lvl6pPr marL="2721254" indent="0">
              <a:buNone/>
              <a:defRPr sz="1100"/>
            </a:lvl6pPr>
            <a:lvl7pPr marL="3265505" indent="0">
              <a:buNone/>
              <a:defRPr sz="1100"/>
            </a:lvl7pPr>
            <a:lvl8pPr marL="3809756" indent="0">
              <a:buNone/>
              <a:defRPr sz="1100"/>
            </a:lvl8pPr>
            <a:lvl9pPr marL="4354007" indent="0">
              <a:buNone/>
              <a:defRPr sz="11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C8345-2EEA-4634-9DCA-37967C9CE1B3}" type="datetimeFigureOut">
              <a:rPr lang="es-ES" smtClean="0"/>
              <a:pPr/>
              <a:t>09/11/2019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DE671-121B-41C2-BB92-F2905F9C2BE5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0658520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389406" y="4801712"/>
            <a:ext cx="7314248" cy="566869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389406" y="612917"/>
            <a:ext cx="7314248" cy="4115753"/>
          </a:xfrm>
        </p:spPr>
        <p:txBody>
          <a:bodyPr/>
          <a:lstStyle>
            <a:lvl1pPr marL="0" indent="0">
              <a:buNone/>
              <a:defRPr sz="3800"/>
            </a:lvl1pPr>
            <a:lvl2pPr marL="544251" indent="0">
              <a:buNone/>
              <a:defRPr sz="3300"/>
            </a:lvl2pPr>
            <a:lvl3pPr marL="1088502" indent="0">
              <a:buNone/>
              <a:defRPr sz="2900"/>
            </a:lvl3pPr>
            <a:lvl4pPr marL="1632753" indent="0">
              <a:buNone/>
              <a:defRPr sz="2400"/>
            </a:lvl4pPr>
            <a:lvl5pPr marL="2177004" indent="0">
              <a:buNone/>
              <a:defRPr sz="2400"/>
            </a:lvl5pPr>
            <a:lvl6pPr marL="2721254" indent="0">
              <a:buNone/>
              <a:defRPr sz="2400"/>
            </a:lvl6pPr>
            <a:lvl7pPr marL="3265505" indent="0">
              <a:buNone/>
              <a:defRPr sz="2400"/>
            </a:lvl7pPr>
            <a:lvl8pPr marL="3809756" indent="0">
              <a:buNone/>
              <a:defRPr sz="2400"/>
            </a:lvl8pPr>
            <a:lvl9pPr marL="4354007" indent="0">
              <a:buNone/>
              <a:defRPr sz="24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2389406" y="5368581"/>
            <a:ext cx="7314248" cy="805048"/>
          </a:xfrm>
        </p:spPr>
        <p:txBody>
          <a:bodyPr/>
          <a:lstStyle>
            <a:lvl1pPr marL="0" indent="0">
              <a:buNone/>
              <a:defRPr sz="1700"/>
            </a:lvl1pPr>
            <a:lvl2pPr marL="544251" indent="0">
              <a:buNone/>
              <a:defRPr sz="1400"/>
            </a:lvl2pPr>
            <a:lvl3pPr marL="1088502" indent="0">
              <a:buNone/>
              <a:defRPr sz="1200"/>
            </a:lvl3pPr>
            <a:lvl4pPr marL="1632753" indent="0">
              <a:buNone/>
              <a:defRPr sz="1100"/>
            </a:lvl4pPr>
            <a:lvl5pPr marL="2177004" indent="0">
              <a:buNone/>
              <a:defRPr sz="1100"/>
            </a:lvl5pPr>
            <a:lvl6pPr marL="2721254" indent="0">
              <a:buNone/>
              <a:defRPr sz="1100"/>
            </a:lvl6pPr>
            <a:lvl7pPr marL="3265505" indent="0">
              <a:buNone/>
              <a:defRPr sz="1100"/>
            </a:lvl7pPr>
            <a:lvl8pPr marL="3809756" indent="0">
              <a:buNone/>
              <a:defRPr sz="1100"/>
            </a:lvl8pPr>
            <a:lvl9pPr marL="4354007" indent="0">
              <a:buNone/>
              <a:defRPr sz="11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C8345-2EEA-4634-9DCA-37967C9CE1B3}" type="datetimeFigureOut">
              <a:rPr lang="es-ES" smtClean="0"/>
              <a:pPr/>
              <a:t>09/11/2019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DE671-121B-41C2-BB92-F2905F9C2BE5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449664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75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 vert="horz" lIns="108850" tIns="54425" rIns="108850" bIns="54425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9521" y="1600571"/>
            <a:ext cx="10971372" cy="4527011"/>
          </a:xfrm>
          <a:prstGeom prst="rect">
            <a:avLst/>
          </a:prstGeom>
        </p:spPr>
        <p:txBody>
          <a:bodyPr vert="horz" lIns="108850" tIns="54425" rIns="108850" bIns="54425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609521" y="6357822"/>
            <a:ext cx="2844430" cy="365210"/>
          </a:xfrm>
          <a:prstGeom prst="rect">
            <a:avLst/>
          </a:prstGeom>
        </p:spPr>
        <p:txBody>
          <a:bodyPr vert="horz" lIns="108850" tIns="54425" rIns="108850" bIns="54425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3C8345-2EEA-4634-9DCA-37967C9CE1B3}" type="datetimeFigureOut">
              <a:rPr lang="es-ES" smtClean="0"/>
              <a:pPr/>
              <a:t>09/11/2019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165058" y="6357822"/>
            <a:ext cx="3860297" cy="365210"/>
          </a:xfrm>
          <a:prstGeom prst="rect">
            <a:avLst/>
          </a:prstGeom>
        </p:spPr>
        <p:txBody>
          <a:bodyPr vert="horz" lIns="108850" tIns="54425" rIns="108850" bIns="54425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736463" y="6357822"/>
            <a:ext cx="2844430" cy="365210"/>
          </a:xfrm>
          <a:prstGeom prst="rect">
            <a:avLst/>
          </a:prstGeom>
        </p:spPr>
        <p:txBody>
          <a:bodyPr vert="horz" lIns="108850" tIns="54425" rIns="108850" bIns="54425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EDE671-121B-41C2-BB92-F2905F9C2BE5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827398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88502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8188" indent="-408188" algn="l" defTabSz="1088502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84408" indent="-340157" algn="l" defTabSz="1088502" rtl="0" eaLnBrk="1" latinLnBrk="0" hangingPunct="1">
        <a:spcBef>
          <a:spcPct val="20000"/>
        </a:spcBef>
        <a:buFont typeface="Arial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60627" indent="-272125" algn="l" defTabSz="1088502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04878" indent="-272125" algn="l" defTabSz="1088502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9129" indent="-272125" algn="l" defTabSz="1088502" rtl="0" eaLnBrk="1" latinLnBrk="0" hangingPunct="1">
        <a:spcBef>
          <a:spcPct val="20000"/>
        </a:spcBef>
        <a:buFont typeface="Arial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3380" indent="-272125" algn="l" defTabSz="1088502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631" indent="-272125" algn="l" defTabSz="1088502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1882" indent="-272125" algn="l" defTabSz="1088502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6132" indent="-272125" algn="l" defTabSz="1088502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251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502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753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7004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1254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5505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09756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007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0" y="0"/>
            <a:ext cx="12190413" cy="83690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algn="ctr"/>
            <a:endParaRPr lang="es-ES"/>
          </a:p>
        </p:txBody>
      </p:sp>
      <p:sp>
        <p:nvSpPr>
          <p:cNvPr id="5" name="4 Rectángulo"/>
          <p:cNvSpPr/>
          <p:nvPr/>
        </p:nvSpPr>
        <p:spPr>
          <a:xfrm>
            <a:off x="0" y="6454830"/>
            <a:ext cx="12190413" cy="4047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algn="ctr"/>
            <a:r>
              <a:rPr lang="es-ES" b="1" dirty="0" smtClean="0">
                <a:latin typeface="Arial" pitchFamily="34" charset="0"/>
              </a:rPr>
              <a:t>Ministerio del Transporte</a:t>
            </a:r>
            <a:endParaRPr lang="es-ES" b="1" dirty="0">
              <a:latin typeface="Arial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223129" y="73091"/>
            <a:ext cx="1688880" cy="690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6 CuadroTexto"/>
          <p:cNvSpPr txBox="1"/>
          <p:nvPr/>
        </p:nvSpPr>
        <p:spPr>
          <a:xfrm>
            <a:off x="1342678" y="981522"/>
            <a:ext cx="9433047" cy="398789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3175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108850" tIns="54425" rIns="108850" bIns="54425" rtlCol="0">
            <a:spAutoFit/>
          </a:bodyPr>
          <a:lstStyle/>
          <a:p>
            <a:pPr algn="ctr"/>
            <a:endParaRPr lang="es-ES" sz="3600" b="1" dirty="0" smtClean="0">
              <a:latin typeface="Arial" panose="020B0604020202020204" pitchFamily="34" charset="0"/>
              <a:cs typeface="Arial" pitchFamily="34" charset="0"/>
            </a:endParaRPr>
          </a:p>
          <a:p>
            <a:pPr algn="ctr"/>
            <a:r>
              <a:rPr lang="es-ES" sz="3600" b="1" dirty="0" smtClean="0">
                <a:latin typeface="Arial" panose="020B0604020202020204" pitchFamily="34" charset="0"/>
                <a:cs typeface="Arial" pitchFamily="34" charset="0"/>
              </a:rPr>
              <a:t>PERFECCIONAMIENTO DE LA ACTIVIDAD DE TRANSPORTE DE CARGA Y PASAJEROS QUE BRINDAN LOS PORTEADORES PRIVADOS EN MEDIOS AUTOMOTORES</a:t>
            </a:r>
          </a:p>
          <a:p>
            <a:pPr algn="ctr"/>
            <a:r>
              <a:rPr lang="es-ES" sz="3600" b="1" dirty="0" smtClean="0">
                <a:latin typeface="Arial" panose="020B0604020202020204" pitchFamily="34" charset="0"/>
                <a:cs typeface="Arial" pitchFamily="34" charset="0"/>
              </a:rPr>
              <a:t> </a:t>
            </a:r>
            <a:endParaRPr lang="es-ES" sz="36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8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0163" y="4704001"/>
            <a:ext cx="2383757" cy="1750829"/>
          </a:xfrm>
          <a:prstGeom prst="rect">
            <a:avLst/>
          </a:prstGeom>
        </p:spPr>
      </p:pic>
      <p:sp>
        <p:nvSpPr>
          <p:cNvPr id="2" name="Rectángulo redondeado 1"/>
          <p:cNvSpPr/>
          <p:nvPr/>
        </p:nvSpPr>
        <p:spPr>
          <a:xfrm>
            <a:off x="4511030" y="5662042"/>
            <a:ext cx="4392488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b="1" dirty="0" smtClean="0">
                <a:latin typeface="Arial" panose="020B0604020202020204" pitchFamily="34" charset="0"/>
                <a:cs typeface="Arial" panose="020B0604020202020204" pitchFamily="34" charset="0"/>
              </a:rPr>
              <a:t>Noviembre /2019</a:t>
            </a:r>
            <a:endParaRPr lang="es-MX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83517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0" y="0"/>
            <a:ext cx="12190413" cy="126955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lvl="0"/>
            <a:r>
              <a:rPr lang="es-E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PRINCIPALES MODIFICACIONES REALIZADAS AL REGLAMENTO</a:t>
            </a:r>
          </a:p>
          <a:p>
            <a:pPr lvl="0"/>
            <a:r>
              <a:rPr lang="es-E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DE LA LOT. (Resolución No. 410 del MITRANS, GO – 085/2019)</a:t>
            </a:r>
            <a:endParaRPr lang="es-ES" sz="2400" b="1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0" y="6454830"/>
            <a:ext cx="12190413" cy="4047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marL="0" marR="0" lvl="0" indent="0" algn="ctr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1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Ministerio del Transporte</a:t>
            </a:r>
            <a:endParaRPr kumimoji="0" lang="es-ES" sz="21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223129" y="73091"/>
            <a:ext cx="1688880" cy="690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8 Rectángulo redondeado"/>
          <p:cNvSpPr/>
          <p:nvPr/>
        </p:nvSpPr>
        <p:spPr>
          <a:xfrm>
            <a:off x="308728" y="1429530"/>
            <a:ext cx="11674923" cy="505649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marL="0" marR="0" lvl="0" indent="0" algn="l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3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</a:t>
            </a:r>
            <a:r>
              <a:rPr kumimoji="0" lang="es-ES" sz="30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</a:p>
        </p:txBody>
      </p:sp>
      <p:sp>
        <p:nvSpPr>
          <p:cNvPr id="2" name="Rectángulo 1"/>
          <p:cNvSpPr/>
          <p:nvPr/>
        </p:nvSpPr>
        <p:spPr>
          <a:xfrm>
            <a:off x="694606" y="2277666"/>
            <a:ext cx="10801200" cy="25922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3200" i="1" dirty="0"/>
          </a:p>
        </p:txBody>
      </p:sp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808795" y="2462132"/>
            <a:ext cx="10715700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es-MX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Utilizar indebidamente o no emplear el combustible asignado para la prestación del servicio.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endParaRPr kumimoji="0" lang="es-E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es-MX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Dejar de consumir el mínimo de combustible establecido.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endParaRPr kumimoji="0" lang="es-E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es-MX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Incumplir las disposiciones dispuestas por los Consejos de la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s-MX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Administraciones Provinciales en cuanto a la prestación del servicio, con especial énfasis los precios máximos aprobados. </a:t>
            </a:r>
            <a:endParaRPr kumimoji="0" lang="es-MX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7 Rectángulo redondeado"/>
          <p:cNvSpPr/>
          <p:nvPr/>
        </p:nvSpPr>
        <p:spPr>
          <a:xfrm>
            <a:off x="737356" y="1500968"/>
            <a:ext cx="6429420" cy="571504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600" b="1" dirty="0" smtClean="0">
                <a:latin typeface="Arial" pitchFamily="34" charset="0"/>
                <a:cs typeface="Arial" pitchFamily="34" charset="0"/>
              </a:rPr>
              <a:t>Otras causas de cancelación de la LOT</a:t>
            </a:r>
            <a:endParaRPr lang="es-ES" sz="26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66825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0" y="0"/>
            <a:ext cx="12190413" cy="112553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marL="0" marR="0" lvl="0" indent="0" algn="l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PRINCIPALES MODIFICACIONES AL SISTEMA  TRIBUTARIO </a:t>
            </a:r>
          </a:p>
          <a:p>
            <a:pPr marL="0" marR="0" lvl="0" indent="0" algn="l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(Resolución No. 427 del MFP, GO – 085/2019)</a:t>
            </a:r>
            <a:endParaRPr kumimoji="0" lang="es-E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0" y="6454830"/>
            <a:ext cx="12190413" cy="4047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marL="0" marR="0" lvl="0" indent="0" algn="ctr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1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Ministerio del Transporte</a:t>
            </a:r>
            <a:endParaRPr kumimoji="0" lang="es-ES" sz="21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223129" y="73091"/>
            <a:ext cx="1688880" cy="690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8 Rectángulo redondeado"/>
          <p:cNvSpPr/>
          <p:nvPr/>
        </p:nvSpPr>
        <p:spPr>
          <a:xfrm>
            <a:off x="105792" y="1125538"/>
            <a:ext cx="11953327" cy="532929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marL="0" marR="0" lvl="0" indent="0" algn="l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000" b="1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1. </a:t>
            </a:r>
            <a:r>
              <a:rPr kumimoji="0" lang="es-ES" sz="30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 </a:t>
            </a:r>
            <a:r>
              <a:rPr kumimoji="0" lang="es-ES" sz="3000" b="1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mantiene  el régimen tributario actualmente establecido para los servicios libres</a:t>
            </a:r>
            <a:r>
              <a:rPr kumimoji="0" lang="es-ES" sz="30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con la adecuación de que  tienen que </a:t>
            </a:r>
            <a:r>
              <a:rPr kumimoji="0" lang="es-MX" sz="3000" b="1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justificar el total del gasto del combustible consumido mediante el sistema de tarjetas magnéticas habilitadas por la entidad FINCIMEX, </a:t>
            </a:r>
            <a:r>
              <a:rPr kumimoji="0" lang="es-MX" sz="30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 los efectos de su deducción para la liquidación anual del Impuesto sobre los Ingresos Personales.</a:t>
            </a:r>
            <a:r>
              <a:rPr kumimoji="0" lang="es-ES" sz="30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1476190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0" y="0"/>
            <a:ext cx="12190413" cy="119624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marL="0" marR="0" lvl="0" indent="0" algn="l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PRINCIPALES</a:t>
            </a:r>
            <a:r>
              <a:rPr kumimoji="0" lang="es-ES" sz="2400" b="1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MODIFICACIONES AL SISTEMA  TRIBUTARIO</a:t>
            </a:r>
          </a:p>
          <a:p>
            <a:pPr marL="0" marR="0" lvl="0" indent="0" algn="l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400" b="1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(Resolución No. 427 del MFP, GO – 085/2019)</a:t>
            </a:r>
            <a:endParaRPr kumimoji="0" lang="es-E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0" y="6454830"/>
            <a:ext cx="12190413" cy="4047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marL="0" marR="0" lvl="0" indent="0" algn="ctr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1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Ministerio del Transporte</a:t>
            </a:r>
            <a:endParaRPr kumimoji="0" lang="es-ES" sz="21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223129" y="73091"/>
            <a:ext cx="1688880" cy="690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8 Rectángulo redondeado"/>
          <p:cNvSpPr/>
          <p:nvPr/>
        </p:nvSpPr>
        <p:spPr>
          <a:xfrm>
            <a:off x="105792" y="1052546"/>
            <a:ext cx="11953327" cy="5330877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endParaRPr kumimoji="0" lang="es-ES" sz="2800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MX" sz="2800" b="1" i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ángulo redondeado 1"/>
          <p:cNvSpPr/>
          <p:nvPr/>
        </p:nvSpPr>
        <p:spPr>
          <a:xfrm>
            <a:off x="622598" y="4077866"/>
            <a:ext cx="11116210" cy="2088232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s-MX" sz="2800" b="1" i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Los precios máximos fijados por los Consejos de la Administración tienen </a:t>
            </a:r>
            <a:r>
              <a:rPr lang="es-MX" sz="280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 estar visibles en terminales, estaciones, piqueras, puntos de </a:t>
            </a:r>
            <a:r>
              <a:rPr lang="es-MX" sz="2800" b="1" i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embarques en cada territorio</a:t>
            </a:r>
            <a:endParaRPr lang="es-ES" sz="2800" b="1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ángulo 2"/>
          <p:cNvSpPr/>
          <p:nvPr/>
        </p:nvSpPr>
        <p:spPr>
          <a:xfrm>
            <a:off x="594480" y="1555950"/>
            <a:ext cx="11072890" cy="2588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s-MX" sz="2800" i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Los </a:t>
            </a:r>
            <a:r>
              <a:rPr lang="es-MX" sz="2800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Consejos de la Administración Provinciales </a:t>
            </a:r>
            <a:r>
              <a:rPr lang="es-MX" sz="2800" b="1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fijan los precios o tarifas máximos de los servicios</a:t>
            </a:r>
            <a:r>
              <a:rPr lang="es-MX" sz="2800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básicos que brindan los transportistas privados, los que deben </a:t>
            </a:r>
            <a:r>
              <a:rPr lang="es-MX" sz="2800" b="1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 coincidentes en ida y retorno entre municipios de una misma provincia y entre provincias. </a:t>
            </a:r>
          </a:p>
          <a:p>
            <a:pPr lvl="0"/>
            <a:endParaRPr lang="es-MX" sz="2800" b="1" i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58612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0" y="0"/>
            <a:ext cx="12190413" cy="126955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marL="0" marR="0" lvl="0" indent="0" algn="l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MODIFICACIONES AL DECRETO LEY 357 SOBRE LAS</a:t>
            </a:r>
            <a:r>
              <a:rPr kumimoji="0" lang="es-ES" sz="2400" b="1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</a:p>
          <a:p>
            <a:pPr marL="0" marR="0" lvl="0" indent="0" algn="l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400" b="1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CONTRAVENCIONES PERSONALES EN EL EJERCICIO DE TRABAJO</a:t>
            </a:r>
          </a:p>
          <a:p>
            <a:pPr marL="0" marR="0" lvl="0" indent="0" algn="l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400" b="1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POR CUENTA PROPIA (Decreto Ley 386, GO-085/2019)</a:t>
            </a:r>
            <a:endParaRPr kumimoji="0" lang="es-E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0" y="6454830"/>
            <a:ext cx="12190413" cy="4047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marL="0" marR="0" lvl="0" indent="0" algn="ctr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1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Ministerio del Transporte</a:t>
            </a:r>
            <a:endParaRPr kumimoji="0" lang="es-ES" sz="21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223129" y="73091"/>
            <a:ext cx="1688880" cy="690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8 Rectángulo redondeado"/>
          <p:cNvSpPr/>
          <p:nvPr/>
        </p:nvSpPr>
        <p:spPr>
          <a:xfrm>
            <a:off x="237086" y="1485579"/>
            <a:ext cx="11674923" cy="505649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marL="0" marR="0" lvl="0" indent="0" algn="l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3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</a:t>
            </a:r>
            <a:r>
              <a:rPr kumimoji="0" lang="es-ES" sz="30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</a:p>
        </p:txBody>
      </p:sp>
      <p:sp>
        <p:nvSpPr>
          <p:cNvPr id="2" name="Rectángulo 1"/>
          <p:cNvSpPr/>
          <p:nvPr/>
        </p:nvSpPr>
        <p:spPr>
          <a:xfrm>
            <a:off x="694606" y="2277666"/>
            <a:ext cx="10801200" cy="25922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32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1</a:t>
            </a:r>
            <a:r>
              <a:rPr lang="es-MX" sz="3200" i="1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. Se </a:t>
            </a:r>
            <a:r>
              <a:rPr lang="es-MX" sz="3200" i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faculta a </a:t>
            </a:r>
            <a:r>
              <a:rPr lang="es-MX" sz="3200" b="1" i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los inspectores estatales del transporte a realizar inspecciones e imponer las medidas </a:t>
            </a:r>
            <a:r>
              <a:rPr lang="es-MX" sz="3200" i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con respecto al ejercicio del trabajo por cuenta propia</a:t>
            </a:r>
            <a:endParaRPr lang="es-MX" sz="3200" i="1" dirty="0"/>
          </a:p>
        </p:txBody>
      </p:sp>
    </p:spTree>
    <p:extLst>
      <p:ext uri="{BB962C8B-B14F-4D97-AF65-F5344CB8AC3E}">
        <p14:creationId xmlns:p14="http://schemas.microsoft.com/office/powerpoint/2010/main" xmlns="" val="4166825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0" y="0"/>
            <a:ext cx="12190413" cy="76381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marL="0" marR="0" lvl="0" indent="0" algn="l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0" y="6454830"/>
            <a:ext cx="12190413" cy="4047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marL="0" marR="0" lvl="0" indent="0" algn="ctr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1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Ministerio del Transporte</a:t>
            </a:r>
            <a:endParaRPr kumimoji="0" lang="es-ES" sz="21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223129" y="73091"/>
            <a:ext cx="1688880" cy="690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8 Rectángulo redondeado"/>
          <p:cNvSpPr/>
          <p:nvPr/>
        </p:nvSpPr>
        <p:spPr>
          <a:xfrm>
            <a:off x="237086" y="1485579"/>
            <a:ext cx="11674923" cy="374441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marL="0" marR="0" lvl="0" indent="0" algn="l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3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</a:t>
            </a:r>
            <a:r>
              <a:rPr kumimoji="0" lang="es-ES" sz="30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</a:p>
        </p:txBody>
      </p:sp>
      <p:sp>
        <p:nvSpPr>
          <p:cNvPr id="2" name="Rectángulo 1"/>
          <p:cNvSpPr/>
          <p:nvPr/>
        </p:nvSpPr>
        <p:spPr>
          <a:xfrm>
            <a:off x="694606" y="1701602"/>
            <a:ext cx="10801200" cy="33843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4000" dirty="0" smtClean="0">
                <a:solidFill>
                  <a:srgbClr val="000000"/>
                </a:solidFill>
                <a:latin typeface="Arial" panose="020B0604020202020204" pitchFamily="34" charset="0"/>
              </a:rPr>
              <a:t>El paquete de normas jurídicas, con excepción del Decreto </a:t>
            </a:r>
            <a:r>
              <a:rPr lang="es-MX" sz="4000" dirty="0">
                <a:solidFill>
                  <a:srgbClr val="000000"/>
                </a:solidFill>
                <a:latin typeface="Arial" panose="020B0604020202020204" pitchFamily="34" charset="0"/>
              </a:rPr>
              <a:t>L</a:t>
            </a:r>
            <a:r>
              <a:rPr lang="es-MX" sz="4000" dirty="0" smtClean="0">
                <a:solidFill>
                  <a:srgbClr val="000000"/>
                </a:solidFill>
                <a:latin typeface="Arial" panose="020B0604020202020204" pitchFamily="34" charset="0"/>
              </a:rPr>
              <a:t>ey No. 386,  entran en vigor a los 60 días de su publicación en la gaceta oficial.</a:t>
            </a:r>
          </a:p>
          <a:p>
            <a:pPr marL="0" marR="0" lvl="0" indent="0" algn="ctr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MX" sz="4000" dirty="0" smtClean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0" marR="0" lvl="0" indent="0" algn="ctr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4000" dirty="0" smtClean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s-MX" sz="4000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5 de enero del 2020 </a:t>
            </a:r>
            <a:endParaRPr kumimoji="0" lang="es-MX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98423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0" y="0"/>
            <a:ext cx="12190413" cy="119754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marL="0" marR="0" lvl="0" indent="0" algn="l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ASEGURAMIENTO</a:t>
            </a:r>
          </a:p>
          <a:p>
            <a:pPr marL="0" marR="0" lvl="0" indent="0" algn="l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DEL PROCESO DE INSTRUMENTACIÓN </a:t>
            </a:r>
            <a:endParaRPr kumimoji="0" lang="es-E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0" y="6454830"/>
            <a:ext cx="12190413" cy="4047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marL="0" marR="0" lvl="0" indent="0" algn="ctr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1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Ministerio del Transporte</a:t>
            </a:r>
            <a:endParaRPr kumimoji="0" lang="es-ES" sz="21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847733" y="73091"/>
            <a:ext cx="1342679" cy="690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8 Rectángulo redondeado"/>
          <p:cNvSpPr/>
          <p:nvPr/>
        </p:nvSpPr>
        <p:spPr>
          <a:xfrm>
            <a:off x="118542" y="1270637"/>
            <a:ext cx="11953327" cy="525728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marL="0" marR="0" lvl="0" indent="0" algn="just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32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just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32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just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endParaRPr kumimoji="0" lang="es-E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Rectángulo 2"/>
          <p:cNvSpPr/>
          <p:nvPr/>
        </p:nvSpPr>
        <p:spPr>
          <a:xfrm>
            <a:off x="334566" y="4293890"/>
            <a:ext cx="11305256" cy="14401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32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32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2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Rectángulo redondeado 5"/>
          <p:cNvSpPr/>
          <p:nvPr/>
        </p:nvSpPr>
        <p:spPr>
          <a:xfrm>
            <a:off x="334566" y="1270637"/>
            <a:ext cx="11521280" cy="5184193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Desarrollar un proceso de preparación y capacitación:</a:t>
            </a:r>
          </a:p>
          <a:p>
            <a:pPr marL="0" marR="0" lvl="0" indent="0" algn="l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342900" marR="0" lvl="0" indent="-342900" algn="just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es-MX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</a:t>
            </a:r>
            <a:r>
              <a:rPr kumimoji="0" lang="es-MX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las estructuras de gobierno y  administrativas encargadas de dirigir, organizar y ejecutar el proceso de perfeccionamiento de la actividad en cada provincia. </a:t>
            </a:r>
            <a:r>
              <a:rPr kumimoji="0" lang="es-MX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(9 -15 de Noviembre/2019</a:t>
            </a:r>
            <a:r>
              <a:rPr kumimoji="0" lang="es-MX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</a:p>
          <a:p>
            <a:pPr marL="342900" marR="0" lvl="0" indent="-342900" algn="just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endParaRPr kumimoji="0" lang="es-MX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342900" marR="0" lvl="0" indent="-342900" algn="just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es-MX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 las estructuras municipales que realizan el proceso de capacitación de los transportistas</a:t>
            </a:r>
            <a:r>
              <a:rPr kumimoji="0" lang="es-MX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(12 – 17 de Noviembre/2019).</a:t>
            </a:r>
          </a:p>
          <a:p>
            <a:pPr marL="342900" marR="0" lvl="0" indent="-342900" algn="just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endParaRPr kumimoji="0" lang="es-MX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342900" marR="0" lvl="0" indent="-342900" algn="just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es-MX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Capacitación del 100% de los transportistas </a:t>
            </a:r>
            <a:r>
              <a:rPr kumimoji="0" lang="es-MX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(15 – 30 de Noviembre/2019)</a:t>
            </a:r>
          </a:p>
          <a:p>
            <a:pPr marL="342900" marR="0" lvl="0" indent="-342900" algn="just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endParaRPr kumimoji="0" lang="es-MX" sz="2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5515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1000">
              <a:schemeClr val="accent1">
                <a:lumMod val="75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0" y="0"/>
            <a:ext cx="12190413" cy="119754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r>
              <a:rPr lang="es-ES" sz="36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ASEGURAMIENTO  DEL PROCESO DE INSTRUMENTACIÓN </a:t>
            </a:r>
            <a:endParaRPr lang="es-ES" sz="3600" b="1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0" y="6454830"/>
            <a:ext cx="12190413" cy="4047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algn="ctr"/>
            <a:r>
              <a:rPr lang="es-ES" b="1" dirty="0" smtClean="0">
                <a:solidFill>
                  <a:prstClr val="white"/>
                </a:solidFill>
                <a:latin typeface="Arial" pitchFamily="34" charset="0"/>
              </a:rPr>
              <a:t>Ministerio del Transporte</a:t>
            </a:r>
            <a:endParaRPr lang="es-ES" b="1" dirty="0">
              <a:solidFill>
                <a:prstClr val="white"/>
              </a:solidFill>
              <a:latin typeface="Arial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847733" y="73091"/>
            <a:ext cx="1342679" cy="690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8 Rectángulo redondeado"/>
          <p:cNvSpPr/>
          <p:nvPr/>
        </p:nvSpPr>
        <p:spPr>
          <a:xfrm>
            <a:off x="118542" y="1270637"/>
            <a:ext cx="11953327" cy="525728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algn="just"/>
            <a:endParaRPr lang="es-ES" sz="3200" dirty="0" smtClean="0">
              <a:solidFill>
                <a:prstClr val="black"/>
              </a:solidFill>
            </a:endParaRPr>
          </a:p>
          <a:p>
            <a:pPr algn="just"/>
            <a:endParaRPr lang="es-ES" sz="3200" dirty="0" smtClean="0">
              <a:solidFill>
                <a:prstClr val="black"/>
              </a:solidFill>
            </a:endParaRPr>
          </a:p>
          <a:p>
            <a:pPr algn="just"/>
            <a:r>
              <a:rPr lang="es-ES" sz="3200" dirty="0" smtClean="0">
                <a:solidFill>
                  <a:prstClr val="black"/>
                </a:solidFill>
              </a:rPr>
              <a:t> </a:t>
            </a:r>
            <a:endParaRPr lang="es-ES" sz="3200" dirty="0">
              <a:solidFill>
                <a:prstClr val="black"/>
              </a:solidFill>
            </a:endParaRPr>
          </a:p>
        </p:txBody>
      </p:sp>
      <p:sp>
        <p:nvSpPr>
          <p:cNvPr id="7" name="Rectángulo redondeado 6"/>
          <p:cNvSpPr/>
          <p:nvPr/>
        </p:nvSpPr>
        <p:spPr>
          <a:xfrm>
            <a:off x="550590" y="1341562"/>
            <a:ext cx="11089232" cy="2016224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s-ES" sz="3200" dirty="0">
                <a:solidFill>
                  <a:prstClr val="white"/>
                </a:solidFill>
              </a:rPr>
              <a:t>Desarrollar por la Corporación CIMEX, </a:t>
            </a:r>
            <a:r>
              <a:rPr lang="es-ES" sz="3200" b="1" dirty="0">
                <a:solidFill>
                  <a:prstClr val="white"/>
                </a:solidFill>
              </a:rPr>
              <a:t>un programa de aseguramiento de las condiciones para los tramites y la carga del combustible</a:t>
            </a:r>
            <a:r>
              <a:rPr lang="es-ES" sz="3200" dirty="0">
                <a:solidFill>
                  <a:prstClr val="white"/>
                </a:solidFill>
              </a:rPr>
              <a:t> por los transportistas, hasta el nivel de </a:t>
            </a:r>
            <a:r>
              <a:rPr lang="es-ES" sz="3200" dirty="0" smtClean="0">
                <a:solidFill>
                  <a:prstClr val="white"/>
                </a:solidFill>
              </a:rPr>
              <a:t>municipio </a:t>
            </a:r>
            <a:r>
              <a:rPr lang="es-ES" sz="3200" b="1" dirty="0" smtClean="0">
                <a:solidFill>
                  <a:prstClr val="white"/>
                </a:solidFill>
              </a:rPr>
              <a:t>(Hasta el 4 de enero/2020)</a:t>
            </a:r>
            <a:endParaRPr lang="es-ES" sz="3200" b="1" dirty="0">
              <a:solidFill>
                <a:prstClr val="white"/>
              </a:solidFill>
            </a:endParaRPr>
          </a:p>
        </p:txBody>
      </p:sp>
      <p:sp>
        <p:nvSpPr>
          <p:cNvPr id="8" name="Rectángulo redondeado 7"/>
          <p:cNvSpPr/>
          <p:nvPr/>
        </p:nvSpPr>
        <p:spPr>
          <a:xfrm>
            <a:off x="550590" y="3501802"/>
            <a:ext cx="11123250" cy="137008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Concluir las </a:t>
            </a:r>
            <a:r>
              <a:rPr lang="es-MX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pruebas del perfeccionamiento del sistema automatizado LOT</a:t>
            </a:r>
            <a:r>
              <a:rPr lang="es-MX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con las adecuaciones del Reglamento de la licencia y el enlace para el control del combustible </a:t>
            </a:r>
            <a:r>
              <a:rPr lang="es-MX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(Antes del 20 de diciembre. </a:t>
            </a:r>
            <a:r>
              <a:rPr lang="es-MX" sz="24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Resp</a:t>
            </a:r>
            <a:r>
              <a:rPr lang="es-MX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Empresa SITRANS)</a:t>
            </a:r>
            <a:endParaRPr lang="es-MX" sz="2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ángulo redondeado 10"/>
          <p:cNvSpPr/>
          <p:nvPr/>
        </p:nvSpPr>
        <p:spPr>
          <a:xfrm>
            <a:off x="550590" y="5015900"/>
            <a:ext cx="11241632" cy="1365839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s-ES" sz="3200" dirty="0" smtClean="0">
                <a:solidFill>
                  <a:prstClr val="white"/>
                </a:solidFill>
              </a:rPr>
              <a:t>El BCC asegurará con el sistema de bancos (Banco Metropolitano, BPA y BANDEC) </a:t>
            </a:r>
            <a:r>
              <a:rPr lang="es-ES" sz="3200" b="1" dirty="0" smtClean="0">
                <a:solidFill>
                  <a:prstClr val="white"/>
                </a:solidFill>
              </a:rPr>
              <a:t>la instrumentación de la apertura de la cuenta bancaria fiscal y las tarjetas magnéticas </a:t>
            </a:r>
            <a:r>
              <a:rPr lang="es-ES" sz="3200" b="1" dirty="0" smtClean="0">
                <a:solidFill>
                  <a:prstClr val="white"/>
                </a:solidFill>
              </a:rPr>
              <a:t>(11 </a:t>
            </a:r>
            <a:r>
              <a:rPr lang="es-ES" sz="3200" b="1" dirty="0" smtClean="0">
                <a:solidFill>
                  <a:prstClr val="white"/>
                </a:solidFill>
              </a:rPr>
              <a:t>– 15 de Noviembre) </a:t>
            </a:r>
            <a:endParaRPr lang="es-ES" sz="32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163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1000">
              <a:schemeClr val="accent1">
                <a:lumMod val="75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0" y="0"/>
            <a:ext cx="12190413" cy="119754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marL="0" marR="0" lvl="0" indent="0" algn="l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ASEGURAMIENTO  DEL PROCESO DE INSTRUMENTACIÓN </a:t>
            </a:r>
            <a:endParaRPr kumimoji="0" lang="es-E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0" y="6454830"/>
            <a:ext cx="12190413" cy="4047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marL="0" marR="0" lvl="0" indent="0" algn="ctr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1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Ministerio del Transporte</a:t>
            </a:r>
            <a:endParaRPr kumimoji="0" lang="es-ES" sz="21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847733" y="73091"/>
            <a:ext cx="1342679" cy="690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8 Rectángulo redondeado"/>
          <p:cNvSpPr/>
          <p:nvPr/>
        </p:nvSpPr>
        <p:spPr>
          <a:xfrm>
            <a:off x="118542" y="1270637"/>
            <a:ext cx="11953327" cy="525728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marL="0" marR="0" lvl="0" indent="0" algn="just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32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just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32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just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endParaRPr kumimoji="0" lang="es-E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Rectángulo redondeado 6"/>
          <p:cNvSpPr/>
          <p:nvPr/>
        </p:nvSpPr>
        <p:spPr>
          <a:xfrm>
            <a:off x="478582" y="1486277"/>
            <a:ext cx="11330730" cy="3491247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24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ctr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ES" sz="24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ctr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 partir de los nuevos precios del combustible, los Consejos de Administración Provinciales están obligados a realizar un proceso de revisión de todos los servicios que brindan los transportistas privados en rutas principales</a:t>
            </a:r>
            <a:r>
              <a:rPr kumimoji="0" lang="es-ES" sz="2400" b="0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e itinerarios preestablecidos con el objetivo de fijar los </a:t>
            </a:r>
            <a:r>
              <a:rPr lang="es-ES" sz="2400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precios o tarifas máximas de los mismos. </a:t>
            </a:r>
            <a:r>
              <a:rPr lang="es-ES" sz="24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(Los precios o tarifas se fijan de acuerdo a la capacidad de transportación de los medios y tipo de combustible establecido en el anexo único de la Resolución 411/2020 del MITRANS) </a:t>
            </a:r>
            <a:r>
              <a:rPr lang="es-ES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s-ES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Tarea a cumplir antes del </a:t>
            </a:r>
            <a:r>
              <a:rPr lang="es-ES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 </a:t>
            </a:r>
            <a:r>
              <a:rPr lang="es-ES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diciembre, y desarrollar campaña divulgativa en la primera quincena de enero)</a:t>
            </a:r>
          </a:p>
          <a:p>
            <a:pPr marL="0" marR="0" lvl="0" indent="0" algn="ctr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ctr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ángulo redondeado 1"/>
          <p:cNvSpPr/>
          <p:nvPr/>
        </p:nvSpPr>
        <p:spPr>
          <a:xfrm>
            <a:off x="478582" y="5193164"/>
            <a:ext cx="11330730" cy="1334758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500" dirty="0" smtClean="0">
                <a:latin typeface="Arial" panose="020B0604020202020204" pitchFamily="34" charset="0"/>
                <a:cs typeface="Arial" panose="020B0604020202020204" pitchFamily="34" charset="0"/>
              </a:rPr>
              <a:t>Entre </a:t>
            </a:r>
            <a:r>
              <a:rPr lang="es-MX" sz="25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el 15 y 30 de diciembre</a:t>
            </a:r>
            <a:r>
              <a:rPr lang="es-MX" sz="2500" dirty="0" smtClean="0">
                <a:latin typeface="Arial" panose="020B0604020202020204" pitchFamily="34" charset="0"/>
                <a:cs typeface="Arial" panose="020B0604020202020204" pitchFamily="34" charset="0"/>
              </a:rPr>
              <a:t>, se desarrollará un ciclo de despacho del MITRANS – MFP con todos  los Consejos de la Administración provinciales para revisar el proyecto de Acuerdo sobre los precios o tarifas.</a:t>
            </a:r>
            <a:endParaRPr lang="es-MX" sz="2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83305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0" y="0"/>
            <a:ext cx="12190413" cy="119754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marL="0" marR="0" lvl="0" indent="0" algn="l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ORGANIZACIÓN DEL PROCESO DE INSTRUMENTACIÓN </a:t>
            </a:r>
            <a:endParaRPr kumimoji="0" lang="es-E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0" y="6454830"/>
            <a:ext cx="12190413" cy="4047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marL="0" marR="0" lvl="0" indent="0" algn="ctr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1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Ministerio del Transporte</a:t>
            </a:r>
            <a:endParaRPr kumimoji="0" lang="es-ES" sz="21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343679" y="73091"/>
            <a:ext cx="1846734" cy="690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8 Rectángulo redondeado"/>
          <p:cNvSpPr/>
          <p:nvPr/>
        </p:nvSpPr>
        <p:spPr>
          <a:xfrm>
            <a:off x="118542" y="1270637"/>
            <a:ext cx="11953327" cy="525728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marL="0" marR="0" lvl="0" indent="0" algn="just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32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just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32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just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endParaRPr kumimoji="0" lang="es-E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Rectángulo 2"/>
          <p:cNvSpPr/>
          <p:nvPr/>
        </p:nvSpPr>
        <p:spPr>
          <a:xfrm>
            <a:off x="334566" y="4293890"/>
            <a:ext cx="11305256" cy="14401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32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32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2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Rectángulo redondeado 5"/>
          <p:cNvSpPr/>
          <p:nvPr/>
        </p:nvSpPr>
        <p:spPr>
          <a:xfrm>
            <a:off x="262558" y="1403668"/>
            <a:ext cx="11593288" cy="4968169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algn="just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s-MX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0" lvl="0" algn="just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s-MX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0" lvl="0" algn="just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s-MX" sz="28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0" lvl="0" algn="just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MX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El proceso de actualización de la Licencia es </a:t>
            </a:r>
            <a:r>
              <a:rPr kumimoji="0" lang="es-MX" sz="2400" b="0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organizado a través de convocatorias a los titulares con el orden siguiente:</a:t>
            </a:r>
          </a:p>
          <a:p>
            <a:pPr marR="0" lvl="0" algn="just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s-MX" sz="24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marR="0" lvl="0" indent="-342900" algn="just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es-MX" sz="2400" b="0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Los titulares con fecha de vencimiento desde el 1 de noviembre hasta el 5 de enero/2020. </a:t>
            </a:r>
            <a:r>
              <a:rPr kumimoji="0" lang="es-MX" sz="2400" b="0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Se le extendió el plazo de vencimiento de la Licencia actual.</a:t>
            </a:r>
          </a:p>
          <a:p>
            <a:pPr marR="0" lvl="0" algn="just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s-MX" sz="2400" b="0" i="0" u="none" strike="noStrike" kern="1200" cap="none" spc="0" normalizeH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marR="0" lvl="0" indent="-342900" algn="just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lang="es-MX" sz="2400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Los titulares en el orden de vencimiento de la licencia. </a:t>
            </a:r>
            <a:r>
              <a:rPr lang="es-MX" sz="24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(En a Habana prioridad la modalidad de ruta)</a:t>
            </a:r>
          </a:p>
          <a:p>
            <a:pPr marL="342900" marR="0" lvl="0" indent="-342900" algn="just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endParaRPr lang="es-MX" sz="2400" dirty="0" smtClean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marR="0" lvl="0" indent="-342900" algn="just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es-MX" sz="2400" b="0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Los titulares de los triciclos y </a:t>
            </a:r>
            <a:r>
              <a:rPr kumimoji="0" lang="es-MX" sz="2400" b="0" i="0" u="none" strike="noStrike" kern="1200" cap="none" spc="0" normalizeH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GaZellas</a:t>
            </a:r>
            <a:r>
              <a:rPr kumimoji="0" lang="es-MX" sz="2400" b="0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vinculadas a la entidad TAXISCUBA</a:t>
            </a:r>
          </a:p>
          <a:p>
            <a:pPr marR="0" lvl="0" algn="just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s-MX" sz="2400" b="0" i="0" u="none" strike="noStrike" kern="1200" cap="none" spc="0" normalizeH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0" lvl="0" algn="ctr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s-MX" sz="2400" b="1" u="sng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CONVOCATORIA DEBE SER ENTREGADA EN EL MOMENTO DE LA CAPACITACIÓN.</a:t>
            </a:r>
            <a:endParaRPr kumimoji="0" lang="es-MX" sz="2400" b="1" i="0" u="sng" strike="noStrike" kern="1200" cap="none" spc="0" normalizeH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0" lvl="0" algn="just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s-MX" sz="2400" b="0" i="0" u="none" strike="noStrike" kern="1200" cap="none" spc="0" normalizeH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  <a:p>
            <a:pPr marR="0" lvl="0" algn="just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s-MX" sz="2400" b="0" i="0" u="none" strike="noStrike" kern="1200" cap="none" spc="0" normalizeH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  <a:p>
            <a:pPr marR="0" lvl="0" algn="just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MX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rPr>
              <a:t> </a:t>
            </a:r>
            <a:endParaRPr kumimoji="0" lang="es-MX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36387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0" y="0"/>
            <a:ext cx="12190413" cy="119754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marL="0" marR="0" lvl="0" indent="0" algn="l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ORGANIZACIÓN DEL PROCESO DE INSTRUMENTACIÓN </a:t>
            </a:r>
            <a:endParaRPr kumimoji="0" lang="es-E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0" y="6454830"/>
            <a:ext cx="12190413" cy="4047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marL="0" marR="0" lvl="0" indent="0" algn="ctr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1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Ministerio del Transporte</a:t>
            </a:r>
            <a:endParaRPr kumimoji="0" lang="es-ES" sz="21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271671" y="73091"/>
            <a:ext cx="1918742" cy="690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8 Rectángulo redondeado"/>
          <p:cNvSpPr/>
          <p:nvPr/>
        </p:nvSpPr>
        <p:spPr>
          <a:xfrm>
            <a:off x="118542" y="1484594"/>
            <a:ext cx="11953327" cy="475351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marL="0" marR="0" lvl="0" indent="0" algn="just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32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just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32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just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endParaRPr kumimoji="0" lang="es-E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Rectángulo 2"/>
          <p:cNvSpPr/>
          <p:nvPr/>
        </p:nvSpPr>
        <p:spPr>
          <a:xfrm>
            <a:off x="334566" y="4293890"/>
            <a:ext cx="11305256" cy="14401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32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32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2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Rectángulo redondeado 5"/>
          <p:cNvSpPr/>
          <p:nvPr/>
        </p:nvSpPr>
        <p:spPr>
          <a:xfrm>
            <a:off x="406574" y="2062342"/>
            <a:ext cx="11449272" cy="2159540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MX" sz="2800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 </a:t>
            </a:r>
            <a:r>
              <a:rPr lang="es-MX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 titular no concurre a la primera convocatoria, se le realiza una segunda, de no presentarse se procede de oficio a la suspensión de la  Licencia.</a:t>
            </a:r>
            <a:endParaRPr lang="es-MX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10903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0" y="-98598"/>
            <a:ext cx="12190413" cy="93550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algn="ctr"/>
            <a:endParaRPr lang="es-ES"/>
          </a:p>
        </p:txBody>
      </p:sp>
      <p:sp>
        <p:nvSpPr>
          <p:cNvPr id="5" name="4 Rectángulo"/>
          <p:cNvSpPr/>
          <p:nvPr/>
        </p:nvSpPr>
        <p:spPr>
          <a:xfrm>
            <a:off x="0" y="6454830"/>
            <a:ext cx="12190413" cy="4047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algn="ctr"/>
            <a:r>
              <a:rPr lang="es-ES" b="1" dirty="0" smtClean="0">
                <a:latin typeface="Arial" pitchFamily="34" charset="0"/>
              </a:rPr>
              <a:t>Ministerio del Transporte</a:t>
            </a:r>
            <a:endParaRPr lang="es-ES" b="1" dirty="0">
              <a:latin typeface="Arial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223129" y="73091"/>
            <a:ext cx="1688880" cy="690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7 Rectángulo redondeado"/>
          <p:cNvSpPr/>
          <p:nvPr/>
        </p:nvSpPr>
        <p:spPr>
          <a:xfrm>
            <a:off x="118542" y="980955"/>
            <a:ext cx="11953327" cy="5401851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marL="457200" indent="-457200" algn="just">
              <a:buFont typeface="Wingdings" panose="05000000000000000000" pitchFamily="2" charset="2"/>
              <a:buChar char="q"/>
            </a:pPr>
            <a:r>
              <a:rPr lang="es-ES" sz="3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Experimento en La Habana con los transportistas que brindan servicio en medios automotores con capacidad entre 4 y 14 pasajeros. (iniciado el 8 de octubre/2018)</a:t>
            </a:r>
          </a:p>
          <a:p>
            <a:pPr marL="457200" indent="-457200" algn="just">
              <a:buFont typeface="Wingdings" panose="05000000000000000000" pitchFamily="2" charset="2"/>
              <a:buChar char="q"/>
            </a:pPr>
            <a:r>
              <a:rPr lang="es-ES" sz="3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Implementación del nuevo </a:t>
            </a:r>
            <a:r>
              <a:rPr lang="es-ES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es-ES" sz="3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eglamento de la Licencia de Operación del Transporte (LOT) (iniciado el 7 de diciembre/2018)</a:t>
            </a:r>
          </a:p>
          <a:p>
            <a:pPr marL="457200" indent="-457200" algn="just">
              <a:buFont typeface="Wingdings" panose="05000000000000000000" pitchFamily="2" charset="2"/>
              <a:buChar char="q"/>
            </a:pPr>
            <a:r>
              <a:rPr lang="es-ES" sz="3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Amplio proceso de recepción de opiniones, sugerencias, quejas, reuniones con los transportistas, etc</a:t>
            </a:r>
            <a:r>
              <a:rPr lang="es-ES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s-ES" sz="3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s-E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3 Rectángulo"/>
          <p:cNvSpPr/>
          <p:nvPr/>
        </p:nvSpPr>
        <p:spPr>
          <a:xfrm>
            <a:off x="0" y="0"/>
            <a:ext cx="12190413" cy="83690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r>
              <a:rPr lang="es-ES" sz="3600" b="1" dirty="0" smtClean="0">
                <a:latin typeface="Arial" pitchFamily="34" charset="0"/>
                <a:cs typeface="Arial" pitchFamily="34" charset="0"/>
              </a:rPr>
              <a:t>Antecedentes</a:t>
            </a:r>
            <a:endParaRPr lang="es-ES" sz="36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223129" y="22666"/>
            <a:ext cx="1688880" cy="690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940842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Proceso"/>
          <p:cNvSpPr/>
          <p:nvPr/>
        </p:nvSpPr>
        <p:spPr>
          <a:xfrm>
            <a:off x="143320" y="44634"/>
            <a:ext cx="11999771" cy="741954"/>
          </a:xfrm>
          <a:prstGeom prst="flowChartProcess">
            <a:avLst/>
          </a:prstGeom>
          <a:solidFill>
            <a:schemeClr val="accent1">
              <a:lumMod val="5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algn="ctr"/>
            <a:r>
              <a:rPr lang="es-E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FLUJO </a:t>
            </a:r>
            <a:r>
              <a:rPr lang="es-ES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LOS TRAMITES PARA LOS TRANSPORTISTAS PRIVADOS</a:t>
            </a:r>
            <a:endParaRPr lang="es-ES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7 Flecha derecha"/>
          <p:cNvSpPr/>
          <p:nvPr/>
        </p:nvSpPr>
        <p:spPr>
          <a:xfrm>
            <a:off x="1643839" y="1164261"/>
            <a:ext cx="1308095" cy="680991"/>
          </a:xfrm>
          <a:prstGeom prst="rightArrow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algn="ctr"/>
            <a:r>
              <a:rPr lang="es-ES" b="1" dirty="0" smtClean="0">
                <a:solidFill>
                  <a:schemeClr val="tx1"/>
                </a:solidFill>
                <a:latin typeface="Arial" pitchFamily="34" charset="0"/>
                <a:cs typeface="Arial" panose="020B0604020202020204" pitchFamily="34" charset="0"/>
              </a:rPr>
              <a:t>Paso 1</a:t>
            </a:r>
            <a:endParaRPr lang="es-ES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8 Rectángulo"/>
          <p:cNvSpPr/>
          <p:nvPr/>
        </p:nvSpPr>
        <p:spPr>
          <a:xfrm>
            <a:off x="2927267" y="1197029"/>
            <a:ext cx="2059115" cy="685126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algn="ctr"/>
            <a:r>
              <a:rPr lang="es-MX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SUCURSAL BANCARIA</a:t>
            </a:r>
            <a:endParaRPr lang="es-MX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9 Rectángulo"/>
          <p:cNvSpPr/>
          <p:nvPr/>
        </p:nvSpPr>
        <p:spPr>
          <a:xfrm>
            <a:off x="22976" y="1130347"/>
            <a:ext cx="1505871" cy="870687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algn="ctr"/>
            <a:r>
              <a:rPr lang="es-MX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TCP ó </a:t>
            </a:r>
            <a:r>
              <a:rPr lang="es-MX" sz="1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Solicitante</a:t>
            </a:r>
            <a:endParaRPr lang="es-MX" sz="18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10 Rectángulo"/>
          <p:cNvSpPr/>
          <p:nvPr/>
        </p:nvSpPr>
        <p:spPr>
          <a:xfrm>
            <a:off x="143320" y="2007747"/>
            <a:ext cx="5087790" cy="28086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algn="just"/>
            <a:r>
              <a:rPr lang="es-ES" sz="1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Apertura de Cuenta Corriente Bancaria  que se </a:t>
            </a:r>
            <a:r>
              <a:rPr lang="es-ES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declara  Cuenta Bancaria </a:t>
            </a:r>
            <a:r>
              <a:rPr lang="es-ES" sz="1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Fiscal.</a:t>
            </a:r>
          </a:p>
          <a:p>
            <a:pPr algn="just"/>
            <a:r>
              <a:rPr lang="es-ES" sz="1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Entrega de Tarjeta Magnética (7 días La Habana y hasta 15 días al resto país)</a:t>
            </a:r>
          </a:p>
          <a:p>
            <a:pPr marL="211653" indent="-211653" algn="just"/>
            <a:endParaRPr lang="es-ES" sz="105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1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Presentar documento de identidad, LOT actual y carné de contribuyente.</a:t>
            </a:r>
          </a:p>
          <a:p>
            <a:pPr marL="211653" indent="-211653" algn="just"/>
            <a:endParaRPr lang="es-ES" sz="1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1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Para las nuevas solicitudes, </a:t>
            </a:r>
            <a:r>
              <a:rPr lang="es-ES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documento</a:t>
            </a:r>
            <a:r>
              <a:rPr lang="es-ES" sz="1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identidad y modelo de solicitud. Presentar en 90 días la LOT nueva y carné de contribuyente</a:t>
            </a:r>
          </a:p>
        </p:txBody>
      </p:sp>
      <p:sp>
        <p:nvSpPr>
          <p:cNvPr id="12" name="11 Flecha derecha"/>
          <p:cNvSpPr/>
          <p:nvPr/>
        </p:nvSpPr>
        <p:spPr>
          <a:xfrm>
            <a:off x="5135225" y="1164261"/>
            <a:ext cx="1535971" cy="680991"/>
          </a:xfrm>
          <a:prstGeom prst="rightArrow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algn="ctr"/>
            <a:r>
              <a:rPr lang="es-ES" b="1" dirty="0" smtClean="0">
                <a:solidFill>
                  <a:schemeClr val="tx1"/>
                </a:solidFill>
                <a:latin typeface="Arial" pitchFamily="34" charset="0"/>
                <a:cs typeface="Arial" panose="020B0604020202020204" pitchFamily="34" charset="0"/>
              </a:rPr>
              <a:t>Paso 2</a:t>
            </a:r>
            <a:endParaRPr lang="es-ES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12 Rectángulo"/>
          <p:cNvSpPr/>
          <p:nvPr/>
        </p:nvSpPr>
        <p:spPr>
          <a:xfrm>
            <a:off x="6767194" y="1197029"/>
            <a:ext cx="1727967" cy="685126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algn="ctr"/>
            <a:r>
              <a:rPr lang="es-MX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FINCIMEX</a:t>
            </a:r>
            <a:endParaRPr lang="es-MX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13 Rectángulo"/>
          <p:cNvSpPr/>
          <p:nvPr/>
        </p:nvSpPr>
        <p:spPr>
          <a:xfrm>
            <a:off x="5375126" y="1863731"/>
            <a:ext cx="4220542" cy="29342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r>
              <a:rPr lang="es-ES" sz="1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Firma  Contrato.</a:t>
            </a:r>
          </a:p>
          <a:p>
            <a:r>
              <a:rPr lang="es-ES" sz="1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Solicita y paga Tarjeta para el combustible</a:t>
            </a:r>
          </a:p>
          <a:p>
            <a:r>
              <a:rPr lang="es-ES" sz="1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Entrega tarjeta de combustible (3 </a:t>
            </a:r>
            <a:r>
              <a:rPr lang="es-ES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días La Habana y </a:t>
            </a:r>
            <a:r>
              <a:rPr lang="es-ES" sz="1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hasta 15 días al resto </a:t>
            </a:r>
            <a:r>
              <a:rPr lang="es-ES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país)</a:t>
            </a:r>
            <a:endParaRPr lang="es-ES" sz="16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0157" indent="-340157"/>
            <a:endParaRPr lang="es-ES" sz="11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Presentar documento de identidad, LOT actual y </a:t>
            </a:r>
            <a:r>
              <a:rPr lang="es-ES" sz="1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tarjeta magnética del bancaria</a:t>
            </a:r>
            <a:r>
              <a:rPr lang="es-ES" sz="1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endParaRPr lang="es-ES" sz="11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Para las nuevas solicitudes, documento de identidad y modelo de </a:t>
            </a:r>
            <a:r>
              <a:rPr lang="es-ES" sz="1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solicitud</a:t>
            </a:r>
            <a:endParaRPr lang="es-ES" sz="16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15 Rectángulo"/>
          <p:cNvSpPr/>
          <p:nvPr/>
        </p:nvSpPr>
        <p:spPr>
          <a:xfrm>
            <a:off x="10319127" y="1191746"/>
            <a:ext cx="1723121" cy="685126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algn="ctr"/>
            <a:r>
              <a:rPr lang="es-MX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Oficina de Trámite</a:t>
            </a:r>
            <a:endParaRPr lang="es-MX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16 Rectángulo"/>
          <p:cNvSpPr/>
          <p:nvPr/>
        </p:nvSpPr>
        <p:spPr>
          <a:xfrm>
            <a:off x="9595668" y="2133650"/>
            <a:ext cx="2547423" cy="15013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algn="just"/>
            <a:endParaRPr lang="es-ES" sz="1800" b="1" dirty="0" smtClean="0">
              <a:solidFill>
                <a:schemeClr val="tx1"/>
              </a:solidFill>
            </a:endParaRPr>
          </a:p>
          <a:p>
            <a:r>
              <a:rPr lang="es-ES" sz="1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Actualizar </a:t>
            </a:r>
            <a:r>
              <a:rPr lang="es-ES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 Otorgar LOT (</a:t>
            </a:r>
            <a:r>
              <a:rPr lang="es-ES" sz="1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 días).</a:t>
            </a:r>
          </a:p>
          <a:p>
            <a:endParaRPr lang="es-ES" sz="16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ES" sz="1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Presentar Tarjeta de Combustible y tarjeta magnética del Banco</a:t>
            </a:r>
            <a:endParaRPr lang="es-ES" sz="1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ES" sz="1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17 Rectángulo"/>
          <p:cNvSpPr/>
          <p:nvPr/>
        </p:nvSpPr>
        <p:spPr>
          <a:xfrm>
            <a:off x="165853" y="4869954"/>
            <a:ext cx="1608874" cy="1274484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algn="ctr"/>
            <a:r>
              <a:rPr lang="es-MX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Prestar el servicio</a:t>
            </a:r>
            <a:endParaRPr lang="es-MX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20 Flecha derecha"/>
          <p:cNvSpPr/>
          <p:nvPr/>
        </p:nvSpPr>
        <p:spPr>
          <a:xfrm>
            <a:off x="8591159" y="1197029"/>
            <a:ext cx="1583970" cy="680991"/>
          </a:xfrm>
          <a:prstGeom prst="rightArrow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algn="ctr"/>
            <a:r>
              <a:rPr lang="es-ES" b="1" dirty="0" smtClean="0">
                <a:solidFill>
                  <a:schemeClr val="tx1"/>
                </a:solidFill>
                <a:latin typeface="Arial" pitchFamily="34" charset="0"/>
                <a:cs typeface="Arial" panose="020B0604020202020204" pitchFamily="34" charset="0"/>
              </a:rPr>
              <a:t>Paso 3</a:t>
            </a:r>
          </a:p>
        </p:txBody>
      </p:sp>
      <p:grpSp>
        <p:nvGrpSpPr>
          <p:cNvPr id="2" name="27 Grupo"/>
          <p:cNvGrpSpPr/>
          <p:nvPr/>
        </p:nvGrpSpPr>
        <p:grpSpPr>
          <a:xfrm>
            <a:off x="8783156" y="3786984"/>
            <a:ext cx="2783948" cy="1731525"/>
            <a:chOff x="6732238" y="2636913"/>
            <a:chExt cx="2088233" cy="2304255"/>
          </a:xfrm>
        </p:grpSpPr>
        <p:sp>
          <p:nvSpPr>
            <p:cNvPr id="22" name="21 Flecha doblada"/>
            <p:cNvSpPr/>
            <p:nvPr/>
          </p:nvSpPr>
          <p:spPr>
            <a:xfrm>
              <a:off x="6732238" y="2636913"/>
              <a:ext cx="2088233" cy="2304255"/>
            </a:xfrm>
            <a:prstGeom prst="bentArrow">
              <a:avLst>
                <a:gd name="adj1" fmla="val 22715"/>
                <a:gd name="adj2" fmla="val 19811"/>
                <a:gd name="adj3" fmla="val 31074"/>
                <a:gd name="adj4" fmla="val 11856"/>
              </a:avLst>
            </a:prstGeom>
            <a:noFill/>
            <a:ln w="38100"/>
            <a:scene3d>
              <a:camera prst="orthographicFront">
                <a:rot lat="0" lon="0" rev="10799999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chemeClr val="tx1"/>
                </a:solidFill>
              </a:endParaRPr>
            </a:p>
          </p:txBody>
        </p:sp>
        <p:sp>
          <p:nvSpPr>
            <p:cNvPr id="23" name="22 CuadroTexto"/>
            <p:cNvSpPr txBox="1"/>
            <p:nvPr/>
          </p:nvSpPr>
          <p:spPr>
            <a:xfrm>
              <a:off x="7380312" y="4253057"/>
              <a:ext cx="988000" cy="5529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b="1" dirty="0" smtClean="0">
                  <a:latin typeface="Arial" pitchFamily="34" charset="0"/>
                  <a:cs typeface="Arial" pitchFamily="34" charset="0"/>
                </a:rPr>
                <a:t>Paso 4</a:t>
              </a:r>
              <a:endParaRPr lang="es-ES" b="1" dirty="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4" name="23 Flecha derecha"/>
          <p:cNvSpPr/>
          <p:nvPr/>
        </p:nvSpPr>
        <p:spPr>
          <a:xfrm rot="10800000" flipV="1">
            <a:off x="5087095" y="4797946"/>
            <a:ext cx="1727967" cy="648221"/>
          </a:xfrm>
          <a:prstGeom prst="rightArrow">
            <a:avLst>
              <a:gd name="adj1" fmla="val 63024"/>
              <a:gd name="adj2" fmla="val 50000"/>
            </a:avLst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algn="ctr"/>
            <a:r>
              <a:rPr lang="es-ES" b="1" dirty="0" smtClean="0">
                <a:solidFill>
                  <a:schemeClr val="tx1"/>
                </a:solidFill>
                <a:latin typeface="Arial" pitchFamily="34" charset="0"/>
                <a:cs typeface="Arial" panose="020B0604020202020204" pitchFamily="34" charset="0"/>
              </a:rPr>
              <a:t>Paso 5</a:t>
            </a:r>
            <a:endParaRPr lang="es-ES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24 Rectángulo"/>
          <p:cNvSpPr/>
          <p:nvPr/>
        </p:nvSpPr>
        <p:spPr>
          <a:xfrm>
            <a:off x="6930255" y="4816370"/>
            <a:ext cx="1727967" cy="685126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algn="ctr"/>
            <a:r>
              <a:rPr lang="es-MX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FINCIMEX</a:t>
            </a:r>
            <a:endParaRPr lang="es-MX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25 Rectángulo"/>
          <p:cNvSpPr/>
          <p:nvPr/>
        </p:nvSpPr>
        <p:spPr>
          <a:xfrm>
            <a:off x="6476160" y="5590034"/>
            <a:ext cx="3170979" cy="10803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r>
              <a:rPr lang="es-ES" sz="1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Depositar saldo en la Tarjeta de combustible </a:t>
            </a:r>
          </a:p>
          <a:p>
            <a:r>
              <a:rPr lang="es-ES" sz="1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Presentar LOT actualizada o nueva</a:t>
            </a:r>
            <a:endParaRPr lang="es-ES" sz="16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28 Rectángulo"/>
          <p:cNvSpPr/>
          <p:nvPr/>
        </p:nvSpPr>
        <p:spPr>
          <a:xfrm>
            <a:off x="3681793" y="4797946"/>
            <a:ext cx="1333293" cy="685126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algn="ctr"/>
            <a:r>
              <a:rPr lang="es-MX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ONAT</a:t>
            </a:r>
            <a:endParaRPr lang="es-MX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29 Flecha derecha"/>
          <p:cNvSpPr/>
          <p:nvPr/>
        </p:nvSpPr>
        <p:spPr>
          <a:xfrm rot="10800000" flipV="1">
            <a:off x="1883869" y="4858422"/>
            <a:ext cx="1619049" cy="571636"/>
          </a:xfrm>
          <a:prstGeom prst="rightArrow">
            <a:avLst>
              <a:gd name="adj1" fmla="val 63024"/>
              <a:gd name="adj2" fmla="val 50000"/>
            </a:avLst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algn="ctr"/>
            <a:r>
              <a:rPr lang="es-ES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Paso 6</a:t>
            </a:r>
            <a:endParaRPr lang="es-ES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26 Rectángulo"/>
          <p:cNvSpPr/>
          <p:nvPr/>
        </p:nvSpPr>
        <p:spPr>
          <a:xfrm>
            <a:off x="2686801" y="5518026"/>
            <a:ext cx="3408405" cy="1341019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r>
              <a:rPr lang="es-ES" sz="1600" b="1" dirty="0" smtClean="0">
                <a:latin typeface="Arial" pitchFamily="34" charset="0"/>
                <a:cs typeface="Arial" pitchFamily="34" charset="0"/>
              </a:rPr>
              <a:t>Nuevo Titular de LOT  </a:t>
            </a:r>
            <a:r>
              <a:rPr lang="es-ES" sz="1600" b="1" dirty="0">
                <a:latin typeface="Arial" pitchFamily="34" charset="0"/>
                <a:cs typeface="Arial" pitchFamily="34" charset="0"/>
              </a:rPr>
              <a:t>r</a:t>
            </a:r>
            <a:r>
              <a:rPr lang="es-ES" sz="1600" b="1" dirty="0" smtClean="0">
                <a:latin typeface="Arial" pitchFamily="34" charset="0"/>
                <a:cs typeface="Arial" pitchFamily="34" charset="0"/>
              </a:rPr>
              <a:t>ealiza </a:t>
            </a:r>
            <a:r>
              <a:rPr lang="es-ES" sz="1600" b="1" dirty="0">
                <a:latin typeface="Arial" pitchFamily="34" charset="0"/>
                <a:cs typeface="Arial" pitchFamily="34" charset="0"/>
              </a:rPr>
              <a:t>inscripción </a:t>
            </a:r>
            <a:r>
              <a:rPr lang="es-ES" sz="1600" b="1" dirty="0" smtClean="0">
                <a:latin typeface="Arial" pitchFamily="34" charset="0"/>
                <a:cs typeface="Arial" pitchFamily="34" charset="0"/>
              </a:rPr>
              <a:t>(hasta 15 días después de otorgada la LOT).</a:t>
            </a:r>
          </a:p>
          <a:p>
            <a:r>
              <a:rPr lang="es-ES" sz="1600" b="1" dirty="0" smtClean="0">
                <a:latin typeface="Arial" pitchFamily="34" charset="0"/>
                <a:cs typeface="Arial" pitchFamily="34" charset="0"/>
              </a:rPr>
              <a:t>Titular Contribuyente actualiza Vector Fiscal.</a:t>
            </a:r>
            <a:endParaRPr lang="es-ES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27 Flecha abajo"/>
          <p:cNvSpPr/>
          <p:nvPr/>
        </p:nvSpPr>
        <p:spPr>
          <a:xfrm>
            <a:off x="2880496" y="1786720"/>
            <a:ext cx="285752" cy="357190"/>
          </a:xfrm>
          <a:prstGeom prst="down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1" name="30 Flecha abajo"/>
          <p:cNvSpPr/>
          <p:nvPr/>
        </p:nvSpPr>
        <p:spPr>
          <a:xfrm>
            <a:off x="7023900" y="1786720"/>
            <a:ext cx="285752" cy="357190"/>
          </a:xfrm>
          <a:prstGeom prst="down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2" name="31 Flecha abajo"/>
          <p:cNvSpPr/>
          <p:nvPr/>
        </p:nvSpPr>
        <p:spPr>
          <a:xfrm>
            <a:off x="10881552" y="1858158"/>
            <a:ext cx="285752" cy="357190"/>
          </a:xfrm>
          <a:prstGeom prst="down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3" name="32 Flecha abajo"/>
          <p:cNvSpPr/>
          <p:nvPr/>
        </p:nvSpPr>
        <p:spPr>
          <a:xfrm>
            <a:off x="3666314" y="5287182"/>
            <a:ext cx="285752" cy="357190"/>
          </a:xfrm>
          <a:prstGeom prst="down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4" name="33 Flecha abajo"/>
          <p:cNvSpPr/>
          <p:nvPr/>
        </p:nvSpPr>
        <p:spPr>
          <a:xfrm>
            <a:off x="6952462" y="5358620"/>
            <a:ext cx="285752" cy="357190"/>
          </a:xfrm>
          <a:prstGeom prst="down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364949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0" y="0"/>
            <a:ext cx="12190413" cy="119754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marL="0" marR="0" lvl="0" indent="0" algn="l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CONTROL</a:t>
            </a:r>
            <a:r>
              <a:rPr kumimoji="0" lang="es-ES" sz="3600" b="1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 </a:t>
            </a:r>
            <a:r>
              <a:rPr kumimoji="0" lang="es-ES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DEL PROCESO DE </a:t>
            </a:r>
          </a:p>
          <a:p>
            <a:pPr marL="0" marR="0" lvl="0" indent="0" algn="l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INSTRUMENTACIÓN </a:t>
            </a:r>
            <a:endParaRPr kumimoji="0" lang="es-E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0" y="6454830"/>
            <a:ext cx="12190413" cy="4047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marL="0" marR="0" lvl="0" indent="0" algn="ctr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1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Ministerio del Transporte</a:t>
            </a:r>
            <a:endParaRPr kumimoji="0" lang="es-ES" sz="21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87695" y="73091"/>
            <a:ext cx="1702718" cy="690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8 Rectángulo redondeado"/>
          <p:cNvSpPr/>
          <p:nvPr/>
        </p:nvSpPr>
        <p:spPr>
          <a:xfrm>
            <a:off x="118542" y="1270637"/>
            <a:ext cx="11953327" cy="525728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marL="0" marR="0" lvl="0" indent="0" algn="just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32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just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32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just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endParaRPr kumimoji="0" lang="es-E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Rectángulo 2"/>
          <p:cNvSpPr/>
          <p:nvPr/>
        </p:nvSpPr>
        <p:spPr>
          <a:xfrm>
            <a:off x="334566" y="4293890"/>
            <a:ext cx="11305256" cy="14401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32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32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2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Rectángulo redondeado 5"/>
          <p:cNvSpPr/>
          <p:nvPr/>
        </p:nvSpPr>
        <p:spPr>
          <a:xfrm>
            <a:off x="406574" y="4725938"/>
            <a:ext cx="11377264" cy="1298211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just" defTabSz="1088502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 UET emite un Parte diario MITRANS, desde el sistema LOT </a:t>
            </a:r>
            <a:r>
              <a:rPr kumimoji="0" lang="es-MX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sobre la cantidad de Licencias Actualizadas, </a:t>
            </a:r>
            <a:r>
              <a:rPr kumimoji="0" lang="es-MX" sz="2400" b="0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por provincia y municipio, especificando potencial a actualizar.</a:t>
            </a:r>
            <a:endParaRPr kumimoji="0" lang="es-MX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ángulo redondeado 1"/>
          <p:cNvSpPr/>
          <p:nvPr/>
        </p:nvSpPr>
        <p:spPr>
          <a:xfrm>
            <a:off x="334566" y="1485578"/>
            <a:ext cx="8579286" cy="576064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MX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Proceso de preparación y capacitación a los titulares</a:t>
            </a:r>
            <a:endParaRPr lang="es-MX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ángulo redondeado 6"/>
          <p:cNvSpPr/>
          <p:nvPr/>
        </p:nvSpPr>
        <p:spPr>
          <a:xfrm>
            <a:off x="406574" y="2133650"/>
            <a:ext cx="11377264" cy="1584176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La UET y la DGPTLH emite </a:t>
            </a:r>
            <a:r>
              <a:rPr lang="es-MX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un parte diario al MITRANS  sobre el proceso de preparación de las estructuras y de capacitación de los titulares </a:t>
            </a:r>
            <a:r>
              <a:rPr lang="es-MX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en los modelos establecidos</a:t>
            </a:r>
            <a:r>
              <a:rPr lang="es-MX" sz="2400" dirty="0" smtClean="0"/>
              <a:t>. </a:t>
            </a:r>
            <a:r>
              <a:rPr lang="es-MX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Así como aquellas preocupaciones que no pudieron ser respondidas en el seminario </a:t>
            </a:r>
            <a:endParaRPr lang="es-MX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ángulo redondeado 9"/>
          <p:cNvSpPr/>
          <p:nvPr/>
        </p:nvSpPr>
        <p:spPr>
          <a:xfrm>
            <a:off x="262558" y="4077866"/>
            <a:ext cx="8579286" cy="576064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MX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Proceso el proceso de actualización de la Licencia.</a:t>
            </a:r>
            <a:endParaRPr lang="es-MX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33232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0" y="0"/>
            <a:ext cx="12190413" cy="119754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marL="0" marR="0" lvl="0" indent="0" algn="l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CONTROL  DEL PROCESO DE </a:t>
            </a:r>
          </a:p>
          <a:p>
            <a:pPr marL="0" marR="0" lvl="0" indent="0" algn="l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INSTRUMENTACIÓN </a:t>
            </a:r>
            <a:endParaRPr kumimoji="0" lang="es-E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0" y="6454830"/>
            <a:ext cx="12190413" cy="4047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marL="0" marR="0" lvl="0" indent="0" algn="ctr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1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Ministerio del Transporte</a:t>
            </a:r>
            <a:endParaRPr kumimoji="0" lang="es-ES" sz="21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87695" y="73091"/>
            <a:ext cx="1702718" cy="690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8 Rectángulo redondeado"/>
          <p:cNvSpPr/>
          <p:nvPr/>
        </p:nvSpPr>
        <p:spPr>
          <a:xfrm>
            <a:off x="14838" y="1291215"/>
            <a:ext cx="11953327" cy="525728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marL="0" marR="0" lvl="0" indent="0" algn="just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32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just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32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just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endParaRPr kumimoji="0" lang="es-E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Rectángulo 2"/>
          <p:cNvSpPr/>
          <p:nvPr/>
        </p:nvSpPr>
        <p:spPr>
          <a:xfrm>
            <a:off x="334566" y="4293890"/>
            <a:ext cx="11305256" cy="14401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32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32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2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Rectángulo redondeado 6"/>
          <p:cNvSpPr/>
          <p:nvPr/>
        </p:nvSpPr>
        <p:spPr>
          <a:xfrm>
            <a:off x="406574" y="1484594"/>
            <a:ext cx="11377264" cy="3313352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2800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Diseñar en cada provincia un modelo de actuación con la participación de la PNR, los inspectores estatales de transporte y la UET, teniendo en cuenta lo establecido en el paquete de norma que regula el perfeccionamiento de la actividad. </a:t>
            </a:r>
            <a:r>
              <a:rPr lang="es-MX" sz="28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modelo será revisado en el despacho de los precios,  en la segunda quincena de diciembre.</a:t>
            </a:r>
            <a:endParaRPr kumimoji="0" lang="es-MX" sz="2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869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0" y="0"/>
            <a:ext cx="12190413" cy="83690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r>
              <a:rPr lang="es-ES" sz="36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QUE SE ESPERA CON ESTE PERFECCIONAMIENTO</a:t>
            </a:r>
            <a:endParaRPr lang="es-ES" sz="3600" b="1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0" y="6454830"/>
            <a:ext cx="12190413" cy="4047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algn="ctr"/>
            <a:r>
              <a:rPr lang="es-ES" b="1" dirty="0" smtClean="0">
                <a:solidFill>
                  <a:prstClr val="white"/>
                </a:solidFill>
                <a:latin typeface="Arial" pitchFamily="34" charset="0"/>
              </a:rPr>
              <a:t>Ministerio del Transporte</a:t>
            </a:r>
            <a:endParaRPr lang="es-ES" b="1" dirty="0">
              <a:solidFill>
                <a:prstClr val="white"/>
              </a:solidFill>
              <a:latin typeface="Arial" pitchFamily="34" charset="0"/>
            </a:endParaRPr>
          </a:p>
        </p:txBody>
      </p:sp>
      <p:sp>
        <p:nvSpPr>
          <p:cNvPr id="9" name="8 Rectángulo redondeado"/>
          <p:cNvSpPr/>
          <p:nvPr/>
        </p:nvSpPr>
        <p:spPr>
          <a:xfrm>
            <a:off x="105792" y="836905"/>
            <a:ext cx="11953327" cy="561792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marL="514350" lvl="0" indent="-514350" algn="just">
              <a:buFont typeface="+mj-lt"/>
              <a:buAutoNum type="alphaLcPeriod"/>
            </a:pPr>
            <a:r>
              <a:rPr lang="es-ES" sz="2800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Autorregulación de los esquemas de transportación en los territorios por los transportistas privados, la población y los gobiernos.   </a:t>
            </a:r>
          </a:p>
          <a:p>
            <a:pPr marL="514350" indent="-514350" algn="just">
              <a:buFont typeface="+mj-lt"/>
              <a:buAutoNum type="alphaLcPeriod"/>
            </a:pPr>
            <a:r>
              <a:rPr lang="es-ES" sz="2800" i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Ordenamiento del consumo de combustible en la actividad de transporte ejercida por los transportistas privados.</a:t>
            </a:r>
          </a:p>
          <a:p>
            <a:pPr marL="514350" indent="-514350" algn="just">
              <a:buFont typeface="+mj-lt"/>
              <a:buAutoNum type="alphaLcPeriod"/>
            </a:pPr>
            <a:r>
              <a:rPr lang="es-ES" sz="2800" i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Incremento de la venta de combustibles en los </a:t>
            </a:r>
            <a:r>
              <a:rPr lang="es-ES" sz="2800" i="1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servicentros</a:t>
            </a:r>
            <a:r>
              <a:rPr lang="es-ES" sz="2800" i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514350" indent="-514350" algn="just">
              <a:buFont typeface="+mj-lt"/>
              <a:buAutoNum type="alphaLcPeriod"/>
            </a:pPr>
            <a:r>
              <a:rPr lang="es-ES" sz="2800" i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establecimiento de precios aceptables para la población, eliminando la oferta y demanda en los servicios básicos que brindan los transportistas privados.</a:t>
            </a:r>
          </a:p>
          <a:p>
            <a:pPr marL="514350" indent="-514350" algn="just">
              <a:buFont typeface="+mj-lt"/>
              <a:buAutoNum type="alphaLcPeriod"/>
            </a:pPr>
            <a:r>
              <a:rPr lang="es-ES" sz="2800" i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Incremento de titulares de Licencia de Operación del Transporte y por consiguiente mayor servicio para la población.</a:t>
            </a:r>
            <a:endParaRPr lang="es-ES" sz="2800" i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57175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0" y="0"/>
            <a:ext cx="12190413" cy="83690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r>
              <a:rPr lang="es-ES" sz="36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Instrumentación Jurídica</a:t>
            </a:r>
            <a:endParaRPr lang="es-ES" sz="3600" b="1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0" y="6454830"/>
            <a:ext cx="12190413" cy="4047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algn="ctr"/>
            <a:r>
              <a:rPr lang="es-ES" b="1" dirty="0" smtClean="0">
                <a:solidFill>
                  <a:prstClr val="white"/>
                </a:solidFill>
                <a:latin typeface="Arial" pitchFamily="34" charset="0"/>
              </a:rPr>
              <a:t>Ministerio del Transporte</a:t>
            </a:r>
            <a:endParaRPr lang="es-ES" b="1" dirty="0">
              <a:solidFill>
                <a:prstClr val="white"/>
              </a:solidFill>
              <a:latin typeface="Arial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223129" y="73091"/>
            <a:ext cx="1688880" cy="690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8 Rectángulo redondeado"/>
          <p:cNvSpPr/>
          <p:nvPr/>
        </p:nvSpPr>
        <p:spPr>
          <a:xfrm>
            <a:off x="0" y="863421"/>
            <a:ext cx="11953327" cy="561792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algn="just"/>
            <a:r>
              <a:rPr lang="es-ES" sz="3200" b="1" i="1" dirty="0" smtClean="0">
                <a:solidFill>
                  <a:prstClr val="black"/>
                </a:solidFill>
              </a:rPr>
              <a:t>El paquete de normas jurídicas que establece el perfeccionamiento de la actividad son:</a:t>
            </a:r>
          </a:p>
          <a:p>
            <a:pPr algn="just"/>
            <a:endParaRPr lang="es-ES" sz="3200" b="1" i="1" dirty="0" smtClean="0">
              <a:solidFill>
                <a:prstClr val="black"/>
              </a:solidFill>
            </a:endParaRP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es-ES" sz="3200" b="1" i="1" dirty="0" smtClean="0">
                <a:solidFill>
                  <a:prstClr val="black"/>
                </a:solidFill>
              </a:rPr>
              <a:t>Decreto Ley 386/2019</a:t>
            </a: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es-ES" sz="3200" b="1" i="1" dirty="0" smtClean="0">
                <a:solidFill>
                  <a:prstClr val="black"/>
                </a:solidFill>
              </a:rPr>
              <a:t>Resoluciones No. 410 y 411 del MITRANS.</a:t>
            </a: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es-ES" sz="3200" b="1" i="1" dirty="0" smtClean="0">
                <a:solidFill>
                  <a:prstClr val="black"/>
                </a:solidFill>
              </a:rPr>
              <a:t>Resoluciones No. 425, 426 y 427 del MFP</a:t>
            </a:r>
          </a:p>
          <a:p>
            <a:pPr algn="just"/>
            <a:endParaRPr lang="es-ES" sz="3200" b="1" i="1" dirty="0">
              <a:solidFill>
                <a:prstClr val="black"/>
              </a:solidFill>
            </a:endParaRPr>
          </a:p>
          <a:p>
            <a:pPr algn="just"/>
            <a:r>
              <a:rPr lang="es-ES" sz="3200" b="1" i="1" dirty="0" smtClean="0">
                <a:solidFill>
                  <a:prstClr val="black"/>
                </a:solidFill>
              </a:rPr>
              <a:t>TODAS PUBLICADAS EN LA GACETA OFICIAL No. 85 de fecha 6 de noviembre/2019.</a:t>
            </a:r>
            <a:endParaRPr lang="es-ES" sz="3200" b="1" i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41709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75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0" y="0"/>
            <a:ext cx="12190413" cy="83690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algn="ctr"/>
            <a:endParaRPr lang="es-ES">
              <a:solidFill>
                <a:prstClr val="white"/>
              </a:solidFill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0" y="6454830"/>
            <a:ext cx="12190413" cy="4047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algn="ctr"/>
            <a:r>
              <a:rPr lang="es-ES" b="1" dirty="0" smtClean="0">
                <a:solidFill>
                  <a:prstClr val="white"/>
                </a:solidFill>
                <a:latin typeface="Arial" pitchFamily="34" charset="0"/>
              </a:rPr>
              <a:t>Ministerio del Transporte</a:t>
            </a:r>
            <a:endParaRPr lang="es-ES" b="1" dirty="0">
              <a:solidFill>
                <a:prstClr val="white"/>
              </a:solidFill>
              <a:latin typeface="Arial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223129" y="73091"/>
            <a:ext cx="1688880" cy="690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3 Rectángulo"/>
          <p:cNvSpPr/>
          <p:nvPr/>
        </p:nvSpPr>
        <p:spPr>
          <a:xfrm>
            <a:off x="0" y="0"/>
            <a:ext cx="10223129" cy="83690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r>
              <a:rPr lang="es-ES" sz="36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Temas a seguir estudiando</a:t>
            </a:r>
            <a:endParaRPr lang="es-ES" sz="3600" b="1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Rectángulo redondeado 1"/>
          <p:cNvSpPr/>
          <p:nvPr/>
        </p:nvSpPr>
        <p:spPr>
          <a:xfrm>
            <a:off x="478582" y="1125538"/>
            <a:ext cx="9195934" cy="4464496"/>
          </a:xfrm>
          <a:prstGeom prst="roundRect">
            <a:avLst/>
          </a:prstGeom>
          <a:noFill/>
          <a:ln w="603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ctr">
              <a:buAutoNum type="alphaLcPeriod"/>
            </a:pPr>
            <a:r>
              <a:rPr lang="es-E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Métodos para regular y controlar los precios de los servicios que prestan los porteadores privados.</a:t>
            </a:r>
          </a:p>
          <a:p>
            <a:pPr marL="457200" indent="-457200" algn="ctr">
              <a:buAutoNum type="alphaLcPeriod"/>
            </a:pPr>
            <a:endParaRPr lang="es-ES" sz="28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ctr">
              <a:buAutoNum type="alphaLcPeriod"/>
            </a:pPr>
            <a:r>
              <a:rPr lang="es-E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Ordenamiento de los servicios que prestan los porteadores privados.</a:t>
            </a:r>
          </a:p>
          <a:p>
            <a:pPr marL="457200" indent="-457200" algn="ctr">
              <a:buAutoNum type="alphaLcPeriod"/>
            </a:pPr>
            <a:endParaRPr lang="es-ES" sz="28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ctr">
              <a:buAutoNum type="alphaLcPeriod"/>
            </a:pPr>
            <a:r>
              <a:rPr lang="es-E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Posibilidad de generalizar el precio del combustible a las cooperativas y a los transportistas vinculados a TAXISCUBA.</a:t>
            </a:r>
          </a:p>
          <a:p>
            <a:pPr marL="457200" indent="-457200" algn="ctr">
              <a:buFontTx/>
              <a:buAutoNum type="arabicPeriod"/>
            </a:pPr>
            <a:endParaRPr lang="es-ES" b="1" dirty="0">
              <a:solidFill>
                <a:schemeClr val="tx1"/>
              </a:solidFill>
            </a:endParaRPr>
          </a:p>
        </p:txBody>
      </p:sp>
      <p:grpSp>
        <p:nvGrpSpPr>
          <p:cNvPr id="7" name="Diagram group"/>
          <p:cNvGrpSpPr/>
          <p:nvPr/>
        </p:nvGrpSpPr>
        <p:grpSpPr>
          <a:xfrm>
            <a:off x="9263558" y="1762325"/>
            <a:ext cx="2648451" cy="1667469"/>
            <a:chOff x="156961" y="1962916"/>
            <a:chExt cx="2232248" cy="1255693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8" name="Rectángulo redondeado 7"/>
            <p:cNvSpPr/>
            <p:nvPr/>
          </p:nvSpPr>
          <p:spPr>
            <a:xfrm>
              <a:off x="156961" y="1962916"/>
              <a:ext cx="2232248" cy="1255693"/>
            </a:xfrm>
            <a:prstGeom prst="roundRect">
              <a:avLst>
                <a:gd name="adj" fmla="val 10000"/>
              </a:avLst>
            </a:prstGeom>
            <a:blipFill rotWithShape="1">
              <a:blip r:embed="rId4"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</p:sp>
      </p:grpSp>
      <p:pic>
        <p:nvPicPr>
          <p:cNvPr id="9" name="Imagen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572842" y="4368229"/>
            <a:ext cx="2562924" cy="1858592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778024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0" y="0"/>
            <a:ext cx="12190413" cy="83690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marL="0" marR="0" lvl="0" indent="0" algn="ctr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2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0" y="6454830"/>
            <a:ext cx="12190413" cy="4047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marL="0" marR="0" lvl="0" indent="0" algn="ctr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1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Ministerio del Transporte</a:t>
            </a:r>
            <a:endParaRPr kumimoji="0" lang="es-ES" sz="21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223129" y="73091"/>
            <a:ext cx="1688880" cy="690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6 CuadroTexto"/>
          <p:cNvSpPr txBox="1"/>
          <p:nvPr/>
        </p:nvSpPr>
        <p:spPr>
          <a:xfrm>
            <a:off x="1342678" y="981522"/>
            <a:ext cx="9433047" cy="398789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3175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108850" tIns="54425" rIns="108850" bIns="54425" rtlCol="0">
            <a:spAutoFit/>
          </a:bodyPr>
          <a:lstStyle/>
          <a:p>
            <a:pPr marL="0" marR="0" lvl="0" indent="0" algn="ctr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3600" b="1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itchFamily="34" charset="0"/>
            </a:endParaRPr>
          </a:p>
          <a:p>
            <a:pPr marL="0" marR="0" lvl="0" indent="0" algn="ctr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PEEFECCIONAMIENTO DE LA ACTIVIDAD DE TRANSPORTE DE CARGA Y PASAJEROS QUE BRINDAN LOS PORTEADORES PRIVADOS EN MEDIOS AUTOMOTORES</a:t>
            </a:r>
          </a:p>
          <a:p>
            <a:pPr marL="0" marR="0" lvl="0" indent="0" algn="ctr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 </a:t>
            </a:r>
            <a:endParaRPr kumimoji="0" lang="es-E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9" name="8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0163" y="4704001"/>
            <a:ext cx="2383757" cy="1750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06714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0" y="0"/>
            <a:ext cx="12190413" cy="83690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r>
              <a:rPr lang="es-E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PRINCIPALES MODIFICACIONES REALIZADAS AL REGLAMENTO</a:t>
            </a:r>
          </a:p>
          <a:p>
            <a:r>
              <a:rPr lang="es-E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DE LA LOT (Resolución No. 410 del MITRANS, GO – 085/2019)</a:t>
            </a:r>
            <a:endParaRPr lang="es-ES" sz="2400" b="1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0" y="6454830"/>
            <a:ext cx="12190413" cy="4047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algn="ctr"/>
            <a:r>
              <a:rPr lang="es-ES" b="1" dirty="0" smtClean="0">
                <a:solidFill>
                  <a:prstClr val="white"/>
                </a:solidFill>
                <a:latin typeface="Arial" pitchFamily="34" charset="0"/>
              </a:rPr>
              <a:t>Ministerio del Transporte</a:t>
            </a:r>
            <a:endParaRPr lang="es-ES" b="1" dirty="0">
              <a:solidFill>
                <a:prstClr val="white"/>
              </a:solidFill>
              <a:latin typeface="Arial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223129" y="73091"/>
            <a:ext cx="1688880" cy="690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8 Rectángulo redondeado"/>
          <p:cNvSpPr/>
          <p:nvPr/>
        </p:nvSpPr>
        <p:spPr>
          <a:xfrm>
            <a:off x="105792" y="836905"/>
            <a:ext cx="11953327" cy="561792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algn="just"/>
            <a:endParaRPr lang="es-ES" sz="3200" b="1" i="1" dirty="0">
              <a:solidFill>
                <a:prstClr val="black"/>
              </a:solidFill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es-ES" sz="3200" b="1" i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 unifica en una sola modalidad de Licencia, denominada REGULAR, </a:t>
            </a:r>
            <a:r>
              <a:rPr lang="es-ES" sz="3200" i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las actuales modalidades de libre y ruta </a:t>
            </a:r>
            <a:r>
              <a:rPr lang="es-ES" sz="3200" b="1" i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 se mantiene la modalidad de alto confort o clásico</a:t>
            </a:r>
            <a:r>
              <a:rPr lang="es-ES" sz="3200" i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vinculada a la empresa TAXISCUBA.</a:t>
            </a:r>
          </a:p>
          <a:p>
            <a:pPr marL="514350" indent="-514350" algn="just">
              <a:buFont typeface="+mj-lt"/>
              <a:buAutoNum type="arabicPeriod"/>
            </a:pPr>
            <a:endParaRPr lang="es-ES" sz="3200" i="1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es-ES" sz="3200" i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 generaliza </a:t>
            </a:r>
            <a:r>
              <a:rPr lang="es-ES" sz="3200" b="1" i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obligatoriedad del uso de tarjeta  magnética para la adquisición del combustible </a:t>
            </a:r>
            <a:r>
              <a:rPr lang="es-ES" sz="3200" i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por los porteadores privados.</a:t>
            </a:r>
          </a:p>
          <a:p>
            <a:pPr algn="just"/>
            <a:endParaRPr lang="es-ES" sz="3200" i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88835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0" y="0"/>
            <a:ext cx="12190413" cy="83690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lvl="0"/>
            <a:endParaRPr lang="es-ES" sz="2400" b="1" dirty="0" smtClean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  <a:p>
            <a:pPr lvl="0"/>
            <a:r>
              <a:rPr lang="es-E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PRINCIPALES </a:t>
            </a:r>
            <a:r>
              <a:rPr lang="es-ES" sz="24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MODIFICACIONES REALIZADAD AL REGLAMENTO</a:t>
            </a:r>
          </a:p>
          <a:p>
            <a:pPr lvl="0"/>
            <a:r>
              <a:rPr lang="es-ES" sz="24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DE LA LOT</a:t>
            </a:r>
            <a:r>
              <a:rPr lang="es-E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es-ES" sz="24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(Resolución No. 410 del MITRANS, GO – 085/2019)</a:t>
            </a:r>
          </a:p>
          <a:p>
            <a:pPr lvl="0"/>
            <a:endParaRPr lang="es-ES" sz="2400" b="1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0" y="6454830"/>
            <a:ext cx="12190413" cy="4047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algn="ctr"/>
            <a:r>
              <a:rPr lang="es-ES" b="1" dirty="0" smtClean="0">
                <a:solidFill>
                  <a:prstClr val="white"/>
                </a:solidFill>
                <a:latin typeface="Arial" pitchFamily="34" charset="0"/>
              </a:rPr>
              <a:t>Ministerio del Transporte</a:t>
            </a:r>
            <a:endParaRPr lang="es-ES" b="1" dirty="0">
              <a:solidFill>
                <a:prstClr val="white"/>
              </a:solidFill>
              <a:latin typeface="Arial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223129" y="73091"/>
            <a:ext cx="1688880" cy="690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8 Rectángulo redondeado"/>
          <p:cNvSpPr/>
          <p:nvPr/>
        </p:nvSpPr>
        <p:spPr>
          <a:xfrm>
            <a:off x="105792" y="836905"/>
            <a:ext cx="11953327" cy="561792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algn="just"/>
            <a:endParaRPr lang="es-ES" sz="3200" b="1" i="1" dirty="0">
              <a:solidFill>
                <a:prstClr val="black"/>
              </a:solidFill>
            </a:endParaRPr>
          </a:p>
        </p:txBody>
      </p:sp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46965445"/>
              </p:ext>
            </p:extLst>
          </p:nvPr>
        </p:nvGraphicFramePr>
        <p:xfrm>
          <a:off x="2296914" y="2133650"/>
          <a:ext cx="7398692" cy="2282825"/>
        </p:xfrm>
        <a:graphic>
          <a:graphicData uri="http://schemas.openxmlformats.org/drawingml/2006/table">
            <a:tbl>
              <a:tblPr firstRow="1" firstCol="1" bandRow="1"/>
              <a:tblGrid>
                <a:gridCol w="4181623">
                  <a:extLst>
                    <a:ext uri="{9D8B030D-6E8A-4147-A177-3AD203B41FA5}">
                      <a16:colId xmlns="" xmlns:a16="http://schemas.microsoft.com/office/drawing/2014/main" val="3695361882"/>
                    </a:ext>
                  </a:extLst>
                </a:gridCol>
                <a:gridCol w="1447965">
                  <a:extLst>
                    <a:ext uri="{9D8B030D-6E8A-4147-A177-3AD203B41FA5}">
                      <a16:colId xmlns="" xmlns:a16="http://schemas.microsoft.com/office/drawing/2014/main" val="495800527"/>
                    </a:ext>
                  </a:extLst>
                </a:gridCol>
                <a:gridCol w="1769104">
                  <a:extLst>
                    <a:ext uri="{9D8B030D-6E8A-4147-A177-3AD203B41FA5}">
                      <a16:colId xmlns="" xmlns:a16="http://schemas.microsoft.com/office/drawing/2014/main" val="45377284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2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Tipo</a:t>
                      </a:r>
                      <a:endParaRPr lang="es-MX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2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UM</a:t>
                      </a:r>
                      <a:endParaRPr lang="es-MX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2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Precio</a:t>
                      </a:r>
                      <a:endParaRPr lang="es-MX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2519878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Gasolina Especial B-94</a:t>
                      </a:r>
                      <a:endParaRPr lang="es-MX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litro</a:t>
                      </a:r>
                      <a:endParaRPr lang="es-MX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15.00</a:t>
                      </a:r>
                      <a:endParaRPr lang="es-MX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06661506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Gasolina Regular B - 90</a:t>
                      </a:r>
                      <a:endParaRPr lang="es-MX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litro</a:t>
                      </a:r>
                      <a:endParaRPr lang="es-MX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10.00</a:t>
                      </a:r>
                      <a:endParaRPr lang="es-MX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868302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Gasolina motor B - 83</a:t>
                      </a:r>
                      <a:endParaRPr lang="es-MX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litro</a:t>
                      </a:r>
                      <a:endParaRPr lang="es-MX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8.00</a:t>
                      </a:r>
                      <a:endParaRPr lang="es-MX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84746488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28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Diesel</a:t>
                      </a:r>
                      <a:r>
                        <a:rPr lang="es-MX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regular</a:t>
                      </a:r>
                      <a:endParaRPr lang="es-MX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litro</a:t>
                      </a:r>
                      <a:endParaRPr lang="es-MX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MX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8.00</a:t>
                      </a:r>
                      <a:endParaRPr lang="es-MX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227105184"/>
                  </a:ext>
                </a:extLst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406574" y="1043076"/>
            <a:ext cx="11305256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s-MX" altLang="es-MX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3. </a:t>
            </a:r>
            <a:r>
              <a:rPr kumimoji="0" lang="es-MX" altLang="es-MX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 establece </a:t>
            </a:r>
            <a:r>
              <a:rPr kumimoji="0" lang="es-MX" altLang="es-MX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 precio diferenciado en CUP para la adquisición del combustible </a:t>
            </a:r>
            <a:r>
              <a:rPr kumimoji="0" lang="es-MX" altLang="es-MX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en los </a:t>
            </a:r>
            <a:r>
              <a:rPr kumimoji="0" lang="es-MX" altLang="es-MX" sz="28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servicentros</a:t>
            </a:r>
            <a:r>
              <a:rPr kumimoji="0" lang="es-MX" altLang="es-MX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kumimoji="0" lang="es-MX" altLang="es-MX" sz="2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MX" altLang="es-MX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ángulo 5"/>
          <p:cNvSpPr/>
          <p:nvPr/>
        </p:nvSpPr>
        <p:spPr>
          <a:xfrm>
            <a:off x="105791" y="4509914"/>
            <a:ext cx="11806217" cy="17281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4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4. </a:t>
            </a:r>
            <a:r>
              <a:rPr lang="es-MX" sz="2800" i="1" dirty="0" smtClean="0">
                <a:solidFill>
                  <a:schemeClr val="tx1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Se </a:t>
            </a:r>
            <a:r>
              <a:rPr lang="es-MX" sz="2800" i="1" dirty="0">
                <a:solidFill>
                  <a:schemeClr val="tx1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establece </a:t>
            </a:r>
            <a:r>
              <a:rPr lang="es-MX" sz="2800" b="1" i="1" dirty="0">
                <a:solidFill>
                  <a:schemeClr val="tx1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un consumo de combustible mínimo y máximo mensual </a:t>
            </a:r>
            <a:r>
              <a:rPr lang="es-MX" sz="2800" i="1" dirty="0">
                <a:solidFill>
                  <a:schemeClr val="tx1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en función del tipo de vehículo, tipo de combustible, capacidad de transportación del vehículo y actividad a realizar </a:t>
            </a:r>
            <a:r>
              <a:rPr lang="es-MX" sz="2800" b="1" i="1" dirty="0" smtClean="0">
                <a:solidFill>
                  <a:schemeClr val="tx1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(Anexo Único de la Resolución No. 411/2019 del MITRANS)</a:t>
            </a:r>
            <a:r>
              <a:rPr lang="es-MX" sz="2800" b="1" i="1" dirty="0" smtClean="0">
                <a:latin typeface="Arial" panose="020B0604020202020204" pitchFamily="34" charset="0"/>
                <a:ea typeface="Calibri" panose="020F0502020204030204" pitchFamily="34" charset="0"/>
              </a:rPr>
              <a:t>s</a:t>
            </a:r>
            <a:endParaRPr lang="es-MX" sz="2800" b="1" i="1" dirty="0"/>
          </a:p>
        </p:txBody>
      </p:sp>
    </p:spTree>
    <p:extLst>
      <p:ext uri="{BB962C8B-B14F-4D97-AF65-F5344CB8AC3E}">
        <p14:creationId xmlns:p14="http://schemas.microsoft.com/office/powerpoint/2010/main" xmlns="" val="3760736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0" y="0"/>
            <a:ext cx="12190413" cy="83690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lvl="0"/>
            <a:endParaRPr lang="es-ES" sz="2400" b="1" dirty="0" smtClean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  <a:p>
            <a:pPr lvl="0"/>
            <a:r>
              <a:rPr lang="es-E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PRINCIPALES </a:t>
            </a:r>
            <a:r>
              <a:rPr lang="es-ES" sz="24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MODIFICACIONES REALIZADAD AL REGLAMENTO</a:t>
            </a:r>
          </a:p>
          <a:p>
            <a:pPr lvl="0"/>
            <a:r>
              <a:rPr lang="es-ES" sz="24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DE LA LOT</a:t>
            </a:r>
            <a:r>
              <a:rPr lang="es-E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es-ES" sz="24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(Resolución No. 410 del MITRANS, GO – 085/2019)</a:t>
            </a:r>
          </a:p>
          <a:p>
            <a:pPr lvl="0"/>
            <a:endParaRPr lang="es-ES" sz="2400" b="1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0" y="6454830"/>
            <a:ext cx="12190413" cy="4047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marL="0" marR="0" lvl="0" indent="0" algn="ctr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1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Ministerio del Transporte</a:t>
            </a:r>
            <a:endParaRPr kumimoji="0" lang="es-ES" sz="21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223129" y="73091"/>
            <a:ext cx="1688880" cy="690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8 Rectángulo redondeado"/>
          <p:cNvSpPr/>
          <p:nvPr/>
        </p:nvSpPr>
        <p:spPr>
          <a:xfrm>
            <a:off x="105792" y="763815"/>
            <a:ext cx="11953327" cy="547429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lvl="0" algn="just"/>
            <a:endParaRPr kumimoji="0" lang="es-ES" sz="320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ángulo redondeado 2"/>
          <p:cNvSpPr/>
          <p:nvPr/>
        </p:nvSpPr>
        <p:spPr>
          <a:xfrm>
            <a:off x="406573" y="4149874"/>
            <a:ext cx="11233249" cy="1152128"/>
          </a:xfrm>
          <a:prstGeom prst="round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800" b="1" i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Este control lo facilitará el sistema automatizado LOT, a través de un servicio enlazado con DATACIMEX</a:t>
            </a:r>
            <a:endParaRPr lang="es-MX" sz="2800" b="1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ángulo 5"/>
          <p:cNvSpPr/>
          <p:nvPr/>
        </p:nvSpPr>
        <p:spPr>
          <a:xfrm>
            <a:off x="406573" y="980538"/>
            <a:ext cx="11505435" cy="27372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/>
            <a:r>
              <a:rPr lang="es-ES" sz="2800" b="1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 </a:t>
            </a:r>
            <a:r>
              <a:rPr lang="es-ES" sz="2800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 r</a:t>
            </a:r>
            <a:r>
              <a:rPr lang="es-ES" sz="3200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esponsabiliza </a:t>
            </a:r>
            <a:r>
              <a:rPr lang="es-ES" sz="3200" b="1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 el control y seguimiento del consumo mínimo y máximo de combustible</a:t>
            </a:r>
            <a:r>
              <a:rPr lang="es-ES" sz="3200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los transportistas privados, </a:t>
            </a:r>
            <a:r>
              <a:rPr lang="es-ES" sz="3200" b="1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la entidad facultada para otorgar la licencia en cada municipio.  </a:t>
            </a:r>
            <a:r>
              <a:rPr lang="es-ES" sz="3200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(UET Municipal y en la Habana los </a:t>
            </a:r>
            <a:r>
              <a:rPr lang="es-ES" sz="3200" i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Departamentos </a:t>
            </a:r>
            <a:r>
              <a:rPr lang="es-ES" sz="3200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Tramites Municipales)</a:t>
            </a:r>
          </a:p>
        </p:txBody>
      </p:sp>
    </p:spTree>
    <p:extLst>
      <p:ext uri="{BB962C8B-B14F-4D97-AF65-F5344CB8AC3E}">
        <p14:creationId xmlns:p14="http://schemas.microsoft.com/office/powerpoint/2010/main" xmlns="" val="4002570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0" y="0"/>
            <a:ext cx="12190413" cy="83690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marL="0" marR="0" lvl="0" indent="0" algn="l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2400" b="1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0" marR="0" lvl="0" indent="0" algn="l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PRINCIPALES </a:t>
            </a:r>
            <a:r>
              <a:rPr kumimoji="0" lang="es-E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MODIFICACIONES REALIZADAD AL REGLAMENTO</a:t>
            </a:r>
          </a:p>
          <a:p>
            <a:pPr lvl="0"/>
            <a:r>
              <a:rPr kumimoji="0" lang="es-E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DE LA LOT</a:t>
            </a:r>
            <a:r>
              <a:rPr lang="es-ES" sz="24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. (Resolución No. 410 del MITRANS, GO – 085/2019)</a:t>
            </a:r>
          </a:p>
          <a:p>
            <a:pPr marL="0" marR="0" lvl="0" indent="0" algn="l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0" y="6454830"/>
            <a:ext cx="12190413" cy="4047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marL="0" marR="0" lvl="0" indent="0" algn="ctr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1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Ministerio del Transporte</a:t>
            </a:r>
            <a:endParaRPr kumimoji="0" lang="es-ES" sz="21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223129" y="73091"/>
            <a:ext cx="1688880" cy="690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8 Rectángulo redondeado"/>
          <p:cNvSpPr/>
          <p:nvPr/>
        </p:nvSpPr>
        <p:spPr>
          <a:xfrm>
            <a:off x="105792" y="836905"/>
            <a:ext cx="11953327" cy="561792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marL="0" marR="0" lvl="0" indent="0" algn="just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1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6. </a:t>
            </a:r>
            <a:r>
              <a:rPr kumimoji="0" lang="es-MX" sz="28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Las licencias </a:t>
            </a:r>
            <a:r>
              <a:rPr kumimoji="0" lang="es-MX" sz="2800" b="1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con extensión nacional se aprueban en el grupo multidisciplinario municipal </a:t>
            </a:r>
            <a:r>
              <a:rPr kumimoji="0" lang="es-MX" sz="28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en correspondencia con las necesidades del territorio y las condiciones para su ejecución de forma ordenada.</a:t>
            </a:r>
          </a:p>
          <a:p>
            <a:pPr marL="0" marR="0" lvl="0" indent="0" algn="just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2800" b="0" i="1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544251" marR="0" lvl="1" indent="0" algn="just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En particular para la transportación de </a:t>
            </a:r>
            <a:r>
              <a:rPr kumimoji="0" lang="es-MX" sz="28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pasajeros con extensión nacional  </a:t>
            </a:r>
            <a:r>
              <a:rPr kumimoji="0" lang="es-MX" sz="2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en camiones, camionetas y ómnibus </a:t>
            </a:r>
            <a:r>
              <a:rPr kumimoji="0" lang="es-MX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 establecen un conjunto de requisitos que deben cumplir los medios de transporte</a:t>
            </a:r>
            <a:r>
              <a:rPr kumimoji="0" lang="es-MX" sz="2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asociados a la seguridad y la calidad del </a:t>
            </a:r>
            <a:r>
              <a:rPr kumimoji="0" lang="es-MX" sz="28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servicio. </a:t>
            </a:r>
            <a:endParaRPr kumimoji="0" lang="es-MX" sz="2800" b="1" i="1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 algn="just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b="1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endParaRPr kumimoji="0" lang="es-ES" sz="32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42947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0" y="0"/>
            <a:ext cx="12190413" cy="83690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lvl="0">
              <a:defRPr/>
            </a:pPr>
            <a:r>
              <a:rPr lang="es-E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PRINCIPALES </a:t>
            </a:r>
            <a:r>
              <a:rPr lang="es-ES" sz="24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MODIFICACIONES </a:t>
            </a:r>
            <a:r>
              <a:rPr lang="es-E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REALIZADAS </a:t>
            </a:r>
            <a:r>
              <a:rPr lang="es-ES" sz="24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AL REGLAMENTO</a:t>
            </a:r>
          </a:p>
          <a:p>
            <a:pPr lvl="0"/>
            <a:r>
              <a:rPr lang="es-ES" sz="24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DE LA LOT. (Resolución No. 410 del MITRANS, GO – 085/2019)</a:t>
            </a:r>
          </a:p>
        </p:txBody>
      </p:sp>
      <p:sp>
        <p:nvSpPr>
          <p:cNvPr id="5" name="4 Rectángulo"/>
          <p:cNvSpPr/>
          <p:nvPr/>
        </p:nvSpPr>
        <p:spPr>
          <a:xfrm>
            <a:off x="0" y="6454830"/>
            <a:ext cx="12190413" cy="4047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marL="0" marR="0" lvl="0" indent="0" algn="ctr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1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Ministerio del Transporte</a:t>
            </a:r>
            <a:endParaRPr kumimoji="0" lang="es-ES" sz="21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223129" y="73091"/>
            <a:ext cx="1688880" cy="690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8 Rectángulo redondeado"/>
          <p:cNvSpPr/>
          <p:nvPr/>
        </p:nvSpPr>
        <p:spPr>
          <a:xfrm>
            <a:off x="105792" y="836905"/>
            <a:ext cx="11953327" cy="561792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marL="0" marR="0" lvl="0" indent="0" algn="just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2200" b="1" i="1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just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2200" b="1" i="1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just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2300" b="1" i="1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lvl="1"/>
            <a:endParaRPr lang="es-ES" b="1" i="1" dirty="0">
              <a:solidFill>
                <a:prstClr val="black"/>
              </a:solidFill>
              <a:latin typeface="Calibri"/>
            </a:endParaRPr>
          </a:p>
          <a:p>
            <a:pPr marL="887151" lvl="1" indent="-342900">
              <a:buFont typeface="Wingdings" panose="05000000000000000000" pitchFamily="2" charset="2"/>
              <a:buChar char="q"/>
            </a:pPr>
            <a:r>
              <a:rPr lang="es-MX" b="1" i="1" dirty="0" smtClean="0">
                <a:solidFill>
                  <a:schemeClr val="tx1"/>
                </a:solidFill>
                <a:latin typeface="+mj-lt"/>
              </a:rPr>
              <a:t>Tener </a:t>
            </a:r>
            <a:r>
              <a:rPr lang="es-MX" b="1" i="1" dirty="0">
                <a:solidFill>
                  <a:schemeClr val="tx1"/>
                </a:solidFill>
                <a:latin typeface="+mj-lt"/>
              </a:rPr>
              <a:t>la salida de emergencia ubicada en la parte trasera del vehículo, al final </a:t>
            </a:r>
            <a:r>
              <a:rPr lang="es-MX" b="1" i="1" dirty="0" smtClean="0">
                <a:solidFill>
                  <a:schemeClr val="tx1"/>
                </a:solidFill>
                <a:latin typeface="+mj-lt"/>
              </a:rPr>
              <a:t>del espacio </a:t>
            </a:r>
            <a:r>
              <a:rPr lang="es-MX" b="1" i="1" dirty="0">
                <a:solidFill>
                  <a:schemeClr val="tx1"/>
                </a:solidFill>
                <a:latin typeface="+mj-lt"/>
              </a:rPr>
              <a:t>utilizado para la estancia de los pasajeros, en el caso de los camiones </a:t>
            </a:r>
            <a:r>
              <a:rPr lang="es-MX" b="1" i="1" dirty="0" smtClean="0">
                <a:solidFill>
                  <a:schemeClr val="tx1"/>
                </a:solidFill>
                <a:latin typeface="+mj-lt"/>
              </a:rPr>
              <a:t>y camionetas</a:t>
            </a:r>
            <a:r>
              <a:rPr kumimoji="0" lang="es-ES" b="1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</a:rPr>
              <a:t>  </a:t>
            </a:r>
          </a:p>
          <a:p>
            <a:pPr marL="887151" lvl="1" indent="-342900">
              <a:buFont typeface="Wingdings" panose="05000000000000000000" pitchFamily="2" charset="2"/>
              <a:buChar char="q"/>
            </a:pPr>
            <a:endParaRPr lang="es-ES" b="1" i="1" dirty="0">
              <a:solidFill>
                <a:prstClr val="black"/>
              </a:solidFill>
              <a:latin typeface="+mj-lt"/>
            </a:endParaRPr>
          </a:p>
          <a:p>
            <a:pPr marL="887151" lvl="1" indent="-342900">
              <a:buFont typeface="Wingdings" panose="05000000000000000000" pitchFamily="2" charset="2"/>
              <a:buChar char="q"/>
            </a:pPr>
            <a:r>
              <a:rPr kumimoji="0" lang="es-ES" b="1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</a:rPr>
              <a:t>Disponer de ventanilla o sistema de climatización en el área que se utiliza para el acomodo de los pasajeros.</a:t>
            </a:r>
          </a:p>
          <a:p>
            <a:pPr marL="887151" lvl="1" indent="-342900">
              <a:buFont typeface="Wingdings" panose="05000000000000000000" pitchFamily="2" charset="2"/>
              <a:buChar char="q"/>
            </a:pPr>
            <a:endParaRPr kumimoji="0" lang="es-ES" b="1" i="1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</a:endParaRPr>
          </a:p>
          <a:p>
            <a:pPr marL="887151" marR="0" lvl="1" indent="-342900" algn="just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es-ES" b="1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</a:rPr>
              <a:t>Tener ubicado los asientos en la misma posición que el asiento del conductor del medio. </a:t>
            </a:r>
          </a:p>
          <a:p>
            <a:pPr marL="887151" marR="0" lvl="1" indent="-342900" algn="just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endParaRPr kumimoji="0" lang="es-ES" b="1" i="1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</a:endParaRPr>
          </a:p>
          <a:p>
            <a:pPr marL="887151" marR="0" lvl="1" indent="-342900" algn="just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es-ES" b="1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</a:rPr>
              <a:t>Poseer los asientos fijos al piso del medio de transporte, correctamente tapizados y con una distancia entre respaldos de los asientos no inferior a 70 cm, medidos en posición vertical.</a:t>
            </a:r>
          </a:p>
          <a:p>
            <a:pPr marL="887151" marR="0" lvl="1" indent="-342900" algn="just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endParaRPr kumimoji="0" lang="es-ES" b="1" i="1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</a:endParaRPr>
          </a:p>
          <a:p>
            <a:pPr marL="887151" marR="0" lvl="1" indent="-342900" algn="just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es-ES" b="1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</a:rPr>
              <a:t>Contar con iluminación suficiente para la maniobra de las personas en el salón de pasajeros, así como sistema de aviso que comunique el salón con la cabina del chofer.</a:t>
            </a:r>
          </a:p>
          <a:p>
            <a:pPr marL="0" marR="0" lvl="0" indent="0" algn="just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endParaRPr kumimoji="0" lang="es-ES" sz="3200" b="1" i="1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just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32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Rectángulo 1"/>
          <p:cNvSpPr/>
          <p:nvPr/>
        </p:nvSpPr>
        <p:spPr>
          <a:xfrm>
            <a:off x="550590" y="909514"/>
            <a:ext cx="11089232" cy="72008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MX" sz="32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Requisitos que deben cumplir los medios de transporte</a:t>
            </a:r>
            <a:endParaRPr lang="es-MX" sz="32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66671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0" y="0"/>
            <a:ext cx="12190413" cy="83690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lvl="0"/>
            <a:endParaRPr lang="es-ES" sz="2400" b="1" dirty="0" smtClean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  <a:p>
            <a:pPr lvl="0"/>
            <a:r>
              <a:rPr lang="es-E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PRINCIPALES </a:t>
            </a:r>
            <a:r>
              <a:rPr lang="es-ES" sz="24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MODIFICACIONES </a:t>
            </a:r>
            <a:r>
              <a:rPr lang="es-E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REALIZADAS </a:t>
            </a:r>
            <a:r>
              <a:rPr lang="es-ES" sz="24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AL REGLAMENTO</a:t>
            </a:r>
          </a:p>
          <a:p>
            <a:pPr lvl="0"/>
            <a:r>
              <a:rPr lang="es-ES" sz="24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DE LA LOT</a:t>
            </a:r>
            <a:r>
              <a:rPr lang="es-E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.</a:t>
            </a:r>
            <a:r>
              <a:rPr lang="es-ES" sz="24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(Resolución No. 410 del MITRANS, GO – 085/2019)</a:t>
            </a:r>
          </a:p>
          <a:p>
            <a:pPr lvl="0"/>
            <a:endParaRPr lang="es-ES" sz="2400" b="1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0" y="6454830"/>
            <a:ext cx="12190413" cy="4047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marL="0" marR="0" lvl="0" indent="0" algn="ctr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1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Ministerio del Transporte</a:t>
            </a:r>
            <a:endParaRPr kumimoji="0" lang="es-ES" sz="21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223129" y="73091"/>
            <a:ext cx="1688880" cy="690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8 Rectángulo redondeado"/>
          <p:cNvSpPr/>
          <p:nvPr/>
        </p:nvSpPr>
        <p:spPr>
          <a:xfrm>
            <a:off x="105792" y="909997"/>
            <a:ext cx="11953327" cy="568814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marL="0" marR="0" lvl="0" indent="0" algn="just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1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s-ES" sz="280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7. Se</a:t>
            </a:r>
            <a:r>
              <a:rPr kumimoji="0" lang="es-ES" sz="2800" i="1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adicionan </a:t>
            </a:r>
            <a:r>
              <a:rPr kumimoji="0" lang="es-ES" sz="2800" b="1" i="1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nuevos requisitos para la obtención o actualización </a:t>
            </a:r>
            <a:r>
              <a:rPr kumimoji="0" lang="es-ES" sz="2800" i="1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de la LOT</a:t>
            </a:r>
          </a:p>
          <a:p>
            <a:pPr marL="0" marR="0" lvl="0" indent="0" algn="just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ES" sz="2800" i="1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01451" lvl="1" indent="-457200" algn="just">
              <a:buFont typeface="Wingdings" panose="05000000000000000000" pitchFamily="2" charset="2"/>
              <a:buChar char="q"/>
            </a:pPr>
            <a:r>
              <a:rPr lang="es-MX" sz="2800" i="1" dirty="0" smtClean="0">
                <a:solidFill>
                  <a:schemeClr val="tx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Ser titular de una </a:t>
            </a:r>
            <a:r>
              <a:rPr lang="es-MX" sz="2800" b="1" i="1" dirty="0" smtClean="0">
                <a:solidFill>
                  <a:schemeClr val="tx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cuenta bancaria fiscal, </a:t>
            </a:r>
            <a:r>
              <a:rPr lang="es-MX" sz="2800" i="1" dirty="0" smtClean="0">
                <a:solidFill>
                  <a:schemeClr val="tx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asociada a tarjeta magnética.</a:t>
            </a:r>
          </a:p>
          <a:p>
            <a:pPr marL="1001451" lvl="1" indent="-457200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es-MX" sz="2800" i="1" dirty="0" smtClean="0">
                <a:solidFill>
                  <a:schemeClr val="tx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Tener suscrito </a:t>
            </a:r>
            <a:r>
              <a:rPr lang="es-MX" sz="2800" b="1" i="1" dirty="0" smtClean="0">
                <a:solidFill>
                  <a:schemeClr val="tx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contrato con FINCIMEX </a:t>
            </a:r>
            <a:r>
              <a:rPr lang="es-MX" sz="2800" i="1" dirty="0" smtClean="0">
                <a:solidFill>
                  <a:schemeClr val="tx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para la adquisición del combustible mediante tarjeta magnética</a:t>
            </a:r>
            <a:r>
              <a:rPr lang="es-MX" sz="2800" dirty="0" smtClean="0">
                <a:solidFill>
                  <a:schemeClr val="tx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MX" sz="24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 </a:t>
            </a:r>
            <a:r>
              <a:rPr lang="es-MX" sz="2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flexibiliza el requisito </a:t>
            </a:r>
            <a:r>
              <a:rPr lang="es-MX" sz="24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actual relacionado </a:t>
            </a:r>
            <a:r>
              <a:rPr lang="es-MX" sz="2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con </a:t>
            </a:r>
            <a:r>
              <a:rPr lang="es-MX" sz="2400" b="1" i="1" u="sng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Ser propietario, arrendatario o poseedor legal del medio de transporte o de la </a:t>
            </a:r>
            <a:r>
              <a:rPr lang="es-MX" sz="2400" b="1" i="1" u="sng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instalación.  </a:t>
            </a:r>
            <a:endParaRPr lang="es-MX" sz="18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1001451" lvl="1" indent="-457200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endParaRPr lang="es-MX" sz="2800" dirty="0" smtClean="0">
              <a:solidFill>
                <a:schemeClr val="tx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1" algn="just"/>
            <a:endParaRPr kumimoji="0" lang="es-ES" sz="280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ángulo redondeado 1"/>
          <p:cNvSpPr/>
          <p:nvPr/>
        </p:nvSpPr>
        <p:spPr>
          <a:xfrm>
            <a:off x="550590" y="5302002"/>
            <a:ext cx="11089232" cy="1152828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Puede solicitar una LOT para brindar servicio con un medio o en una instalación de </a:t>
            </a:r>
            <a:r>
              <a:rPr lang="es-MX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su conyugue o un familiar de hasta el segundo grado de consanguinidad y primero de afinidad</a:t>
            </a:r>
            <a:r>
              <a:rPr lang="es-MX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s-MX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01319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0" y="0"/>
            <a:ext cx="12190413" cy="112553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lvl="0"/>
            <a:r>
              <a:rPr lang="es-ES" sz="24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PRINCIPALES MODIFICACIONES </a:t>
            </a:r>
            <a:r>
              <a:rPr lang="es-E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REALIZADAS </a:t>
            </a:r>
            <a:r>
              <a:rPr lang="es-ES" sz="24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AL REGLAMENTO</a:t>
            </a:r>
          </a:p>
          <a:p>
            <a:pPr lvl="0"/>
            <a:r>
              <a:rPr lang="es-ES" sz="24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DE LA LOT. (Resolución No. 410 del MITRANS, GO – </a:t>
            </a:r>
            <a:r>
              <a:rPr lang="es-ES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085/2019)</a:t>
            </a:r>
            <a:endParaRPr kumimoji="0" lang="es-E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0" y="6454830"/>
            <a:ext cx="12190413" cy="4047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marL="0" marR="0" lvl="0" indent="0" algn="ctr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1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Ministerio del Transporte</a:t>
            </a:r>
            <a:endParaRPr kumimoji="0" lang="es-ES" sz="21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223129" y="73091"/>
            <a:ext cx="1688880" cy="690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8 Rectángulo redondeado"/>
          <p:cNvSpPr/>
          <p:nvPr/>
        </p:nvSpPr>
        <p:spPr>
          <a:xfrm>
            <a:off x="105792" y="1125538"/>
            <a:ext cx="11953327" cy="532929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marL="0" marR="0" lvl="0" indent="0" algn="l" defTabSz="1088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3000" b="0" i="1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Rectángulo 1"/>
          <p:cNvSpPr/>
          <p:nvPr/>
        </p:nvSpPr>
        <p:spPr>
          <a:xfrm>
            <a:off x="406574" y="1413570"/>
            <a:ext cx="11377264" cy="30466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MX" sz="2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8. </a:t>
            </a:r>
            <a:r>
              <a:rPr lang="es-MX" sz="2500" i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Para los titulares que disponen actualmente de la Licencia en la modalidad de libre o ruta, </a:t>
            </a:r>
            <a:r>
              <a:rPr lang="es-MX" sz="2500" b="1" i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realizan el trámite de actualización hacia la modalidad  REGULAR, sin costo adicional y con respeto a la fecha de vigencia de la modificada.</a:t>
            </a:r>
            <a:endParaRPr lang="es-MX" sz="2500" i="1" dirty="0" smtClean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MX" sz="2500" b="1" i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9. Los transportistas vinculados a la empresa TAXISCUBA se rigen por normativas especificas</a:t>
            </a:r>
            <a:r>
              <a:rPr lang="es-MX" sz="2500" i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por lo que no le es aplicable estas modificaciones, solo la actualización  de la Licencia en el caso de las </a:t>
            </a:r>
            <a:r>
              <a:rPr lang="es-MX" sz="2500" i="1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GAZellas</a:t>
            </a:r>
            <a:r>
              <a:rPr lang="es-MX" sz="2500" i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y los triciclos</a:t>
            </a:r>
            <a:r>
              <a:rPr lang="es-MX" sz="2400" i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  <a:endParaRPr lang="es-MX" sz="2400" i="1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ángulo redondeado 2"/>
          <p:cNvSpPr/>
          <p:nvPr/>
        </p:nvSpPr>
        <p:spPr>
          <a:xfrm>
            <a:off x="478582" y="4725938"/>
            <a:ext cx="11161240" cy="1080120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>
              <a:lnSpc>
                <a:spcPct val="107000"/>
              </a:lnSpc>
              <a:spcAft>
                <a:spcPts val="800"/>
              </a:spcAft>
            </a:pPr>
            <a:r>
              <a:rPr lang="es-MX" sz="2400" b="1" i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El perfeccionamiento de los principios que sustentan el modelo de gestión de la empresa </a:t>
            </a:r>
            <a:r>
              <a:rPr lang="es-MX" sz="2400" b="1" i="1" dirty="0" smtClean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TAXISCUBA,  </a:t>
            </a:r>
            <a:r>
              <a:rPr lang="es-MX" sz="2400" b="1" i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es tema </a:t>
            </a:r>
            <a:r>
              <a:rPr lang="es-MX" sz="2400" b="1" i="1" dirty="0" smtClean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en </a:t>
            </a:r>
            <a:r>
              <a:rPr lang="es-MX" sz="2400" b="1" i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estudio</a:t>
            </a:r>
            <a:r>
              <a:rPr lang="es-MX" sz="24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988710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2225</TotalTime>
  <Words>2332</Words>
  <Application>Microsoft Office PowerPoint</Application>
  <PresentationFormat>Personalizado</PresentationFormat>
  <Paragraphs>262</Paragraphs>
  <Slides>26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26</vt:i4>
      </vt:variant>
    </vt:vector>
  </HeadingPairs>
  <TitlesOfParts>
    <vt:vector size="27" baseType="lpstr">
      <vt:lpstr>Tema de Office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Marcos Antonio Bermúdez de la Torre</dc:creator>
  <cp:lastModifiedBy>marta.vmp</cp:lastModifiedBy>
  <cp:revision>332</cp:revision>
  <dcterms:created xsi:type="dcterms:W3CDTF">2019-05-29T19:58:23Z</dcterms:created>
  <dcterms:modified xsi:type="dcterms:W3CDTF">2019-11-09T09:20:25Z</dcterms:modified>
</cp:coreProperties>
</file>